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0"/>
  </p:notesMasterIdLst>
  <p:sldIdLst>
    <p:sldId id="292" r:id="rId2"/>
    <p:sldId id="345" r:id="rId3"/>
    <p:sldId id="349" r:id="rId4"/>
    <p:sldId id="367" r:id="rId5"/>
    <p:sldId id="346" r:id="rId6"/>
    <p:sldId id="350" r:id="rId7"/>
    <p:sldId id="347" r:id="rId8"/>
    <p:sldId id="351" r:id="rId9"/>
    <p:sldId id="348" r:id="rId10"/>
    <p:sldId id="282" r:id="rId11"/>
    <p:sldId id="333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355" r:id="rId25"/>
    <p:sldId id="356" r:id="rId26"/>
    <p:sldId id="357" r:id="rId27"/>
    <p:sldId id="35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95" r:id="rId41"/>
    <p:sldId id="296" r:id="rId42"/>
    <p:sldId id="340" r:id="rId43"/>
    <p:sldId id="341" r:id="rId44"/>
    <p:sldId id="382" r:id="rId45"/>
    <p:sldId id="383" r:id="rId46"/>
    <p:sldId id="293" r:id="rId47"/>
    <p:sldId id="310" r:id="rId48"/>
    <p:sldId id="294" r:id="rId49"/>
    <p:sldId id="352" r:id="rId50"/>
    <p:sldId id="353" r:id="rId51"/>
    <p:sldId id="354" r:id="rId52"/>
    <p:sldId id="297" r:id="rId53"/>
    <p:sldId id="298" r:id="rId54"/>
    <p:sldId id="306" r:id="rId55"/>
    <p:sldId id="311" r:id="rId56"/>
    <p:sldId id="307" r:id="rId57"/>
    <p:sldId id="368" r:id="rId58"/>
    <p:sldId id="369" r:id="rId59"/>
    <p:sldId id="370" r:id="rId60"/>
    <p:sldId id="300" r:id="rId61"/>
    <p:sldId id="312" r:id="rId62"/>
    <p:sldId id="301" r:id="rId63"/>
    <p:sldId id="304" r:id="rId64"/>
    <p:sldId id="313" r:id="rId65"/>
    <p:sldId id="305" r:id="rId66"/>
    <p:sldId id="308" r:id="rId67"/>
    <p:sldId id="314" r:id="rId68"/>
    <p:sldId id="309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4" r:id="rId78"/>
    <p:sldId id="325" r:id="rId79"/>
    <p:sldId id="328" r:id="rId80"/>
    <p:sldId id="329" r:id="rId81"/>
    <p:sldId id="330" r:id="rId82"/>
    <p:sldId id="334" r:id="rId83"/>
    <p:sldId id="335" r:id="rId84"/>
    <p:sldId id="336" r:id="rId85"/>
    <p:sldId id="337" r:id="rId86"/>
    <p:sldId id="342" r:id="rId87"/>
    <p:sldId id="343" r:id="rId88"/>
    <p:sldId id="344" r:id="rId89"/>
    <p:sldId id="371" r:id="rId90"/>
    <p:sldId id="372" r:id="rId91"/>
    <p:sldId id="373" r:id="rId92"/>
    <p:sldId id="377" r:id="rId93"/>
    <p:sldId id="379" r:id="rId94"/>
    <p:sldId id="386" r:id="rId95"/>
    <p:sldId id="387" r:id="rId96"/>
    <p:sldId id="388" r:id="rId97"/>
    <p:sldId id="391" r:id="rId98"/>
    <p:sldId id="392" r:id="rId99"/>
    <p:sldId id="393" r:id="rId100"/>
    <p:sldId id="394" r:id="rId101"/>
    <p:sldId id="395" r:id="rId102"/>
    <p:sldId id="396" r:id="rId103"/>
    <p:sldId id="326" r:id="rId104"/>
    <p:sldId id="327" r:id="rId105"/>
    <p:sldId id="331" r:id="rId106"/>
    <p:sldId id="332" r:id="rId107"/>
    <p:sldId id="359" r:id="rId108"/>
    <p:sldId id="360" r:id="rId109"/>
    <p:sldId id="361" r:id="rId110"/>
    <p:sldId id="362" r:id="rId111"/>
    <p:sldId id="397" r:id="rId112"/>
    <p:sldId id="398" r:id="rId113"/>
    <p:sldId id="374" r:id="rId114"/>
    <p:sldId id="375" r:id="rId115"/>
    <p:sldId id="338" r:id="rId116"/>
    <p:sldId id="376" r:id="rId117"/>
    <p:sldId id="339" r:id="rId118"/>
    <p:sldId id="380" r:id="rId119"/>
    <p:sldId id="381" r:id="rId120"/>
    <p:sldId id="389" r:id="rId121"/>
    <p:sldId id="390" r:id="rId122"/>
    <p:sldId id="385" r:id="rId123"/>
    <p:sldId id="363" r:id="rId124"/>
    <p:sldId id="364" r:id="rId125"/>
    <p:sldId id="365" r:id="rId126"/>
    <p:sldId id="366" r:id="rId127"/>
    <p:sldId id="384" r:id="rId128"/>
    <p:sldId id="283" r:id="rId129"/>
    <p:sldId id="284" r:id="rId130"/>
    <p:sldId id="286" r:id="rId131"/>
    <p:sldId id="287" r:id="rId132"/>
    <p:sldId id="288" r:id="rId133"/>
    <p:sldId id="289" r:id="rId134"/>
    <p:sldId id="290" r:id="rId135"/>
    <p:sldId id="291" r:id="rId136"/>
    <p:sldId id="302" r:id="rId137"/>
    <p:sldId id="303" r:id="rId138"/>
    <p:sldId id="281" r:id="rId139"/>
  </p:sldIdLst>
  <p:sldSz cx="2328863" cy="5572125"/>
  <p:notesSz cx="6858000" cy="9144000"/>
  <p:embeddedFontLst>
    <p:embeddedFont>
      <p:font typeface="Cambria Math" panose="02040503050406030204" pitchFamily="18" charset="0"/>
      <p:regular r:id="rId141"/>
    </p:embeddedFont>
    <p:embeddedFont>
      <p:font typeface="Helvetica Neue" panose="02000503000000020004" pitchFamily="2" charset="0"/>
      <p:regular r:id="rId142"/>
      <p:bold r:id="rId143"/>
      <p:italic r:id="rId144"/>
      <p:boldItalic r:id="rId145"/>
    </p:embeddedFont>
    <p:embeddedFont>
      <p:font typeface="Lato" panose="020F0502020204030203" pitchFamily="34" charset="0"/>
      <p:regular r:id="rId146"/>
      <p:bold r:id="rId147"/>
      <p:italic r:id="rId148"/>
      <p:boldItalic r:id="rId1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2"/>
    <p:restoredTop sz="94637"/>
  </p:normalViewPr>
  <p:slideViewPr>
    <p:cSldViewPr snapToGrid="0" showGuides="1">
      <p:cViewPr>
        <p:scale>
          <a:sx n="232" d="100"/>
          <a:sy n="232" d="100"/>
        </p:scale>
        <p:origin x="2280" y="-512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Kneeboard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424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09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8204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540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355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10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955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3910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4139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6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77673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66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515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6336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304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195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Dometic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Domestic PA</a:t>
            </a:r>
            <a:endParaRPr dirty="0"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2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038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5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991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193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30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700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843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53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3204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31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274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804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8260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502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294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23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19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49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2.xml"/><Relationship Id="rId13" Type="http://schemas.openxmlformats.org/officeDocument/2006/relationships/slide" Target="slide132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12" Type="http://schemas.openxmlformats.org/officeDocument/2006/relationships/slide" Target="slide1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27.xml"/><Relationship Id="rId5" Type="http://schemas.openxmlformats.org/officeDocument/2006/relationships/slide" Target="slide7.xml"/><Relationship Id="rId10" Type="http://schemas.openxmlformats.org/officeDocument/2006/relationships/slide" Target="slide125.xml"/><Relationship Id="rId4" Type="http://schemas.openxmlformats.org/officeDocument/2006/relationships/slide" Target="slide5.xml"/><Relationship Id="rId9" Type="http://schemas.openxmlformats.org/officeDocument/2006/relationships/slide" Target="slide123.xml"/><Relationship Id="rId14" Type="http://schemas.openxmlformats.org/officeDocument/2006/relationships/slide" Target="slide1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DY-DY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DY-DY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CR-CXR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3.jpeg"/><Relationship Id="rId4" Type="http://schemas.openxmlformats.org/officeDocument/2006/relationships/hyperlink" Target="https://flyingdeuk.github.io/posts/RKSI-ICN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VTS-SGN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DPP-PNH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PLL-M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MQ-RMQ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MQ-RMQ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SI-ICN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PGUM-GUM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8.jpeg"/><Relationship Id="rId4" Type="http://schemas.openxmlformats.org/officeDocument/2006/relationships/hyperlink" Target="https://flyingdeuk.github.io/posts/RKSI-ICN/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CTP-TPE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CTP-TPE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VTBS-BKK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TBS-BKK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hyperlink" Target="https://flyingdeuk.github.io/posts/RKPK-PUS/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1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36.xml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2.xml"/><Relationship Id="rId18" Type="http://schemas.openxmlformats.org/officeDocument/2006/relationships/slide" Target="slide27.xml"/><Relationship Id="rId3" Type="http://schemas.openxmlformats.org/officeDocument/2006/relationships/slide" Target="slide12.xml"/><Relationship Id="rId7" Type="http://schemas.openxmlformats.org/officeDocument/2006/relationships/slide" Target="slide16.xml"/><Relationship Id="rId12" Type="http://schemas.openxmlformats.org/officeDocument/2006/relationships/slide" Target="slide21.xml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20.xml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slide" Target="slide19.xml"/><Relationship Id="rId4" Type="http://schemas.openxmlformats.org/officeDocument/2006/relationships/slide" Target="slide13.xml"/><Relationship Id="rId9" Type="http://schemas.openxmlformats.org/officeDocument/2006/relationships/slide" Target="slide18.xml"/><Relationship Id="rId1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36.xml"/><Relationship Id="rId4" Type="http://schemas.openxmlformats.org/officeDocument/2006/relationships/hyperlink" Target="https://flyingdeuk.github.io/posts/RKPK-PU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7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BB-KIX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AA-NR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CC-CT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TT-HND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GG-NGO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FF-FU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JSA-AOJ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SA-AOJ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hyperlink" Target="https://flyingdeuk.github.io/posts/RKSI-ICN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jpg"/><Relationship Id="rId7" Type="http://schemas.openxmlformats.org/officeDocument/2006/relationships/slide" Target="slide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38.xml"/><Relationship Id="rId18" Type="http://schemas.openxmlformats.org/officeDocument/2006/relationships/slide" Target="slide43.xml"/><Relationship Id="rId3" Type="http://schemas.openxmlformats.org/officeDocument/2006/relationships/slide" Target="slide52.xml"/><Relationship Id="rId7" Type="http://schemas.openxmlformats.org/officeDocument/2006/relationships/slide" Target="slide32.xml"/><Relationship Id="rId12" Type="http://schemas.openxmlformats.org/officeDocument/2006/relationships/slide" Target="slide37.xml"/><Relationship Id="rId17" Type="http://schemas.openxmlformats.org/officeDocument/2006/relationships/slide" Target="slide42.xml"/><Relationship Id="rId2" Type="http://schemas.openxmlformats.org/officeDocument/2006/relationships/notesSlide" Target="../notesSlides/notesSlide5.xml"/><Relationship Id="rId16" Type="http://schemas.openxmlformats.org/officeDocument/2006/relationships/slide" Target="slide41.xml"/><Relationship Id="rId20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slide" Target="slide36.xml"/><Relationship Id="rId5" Type="http://schemas.openxmlformats.org/officeDocument/2006/relationships/slide" Target="slide28.xml"/><Relationship Id="rId15" Type="http://schemas.openxmlformats.org/officeDocument/2006/relationships/slide" Target="slide40.xml"/><Relationship Id="rId10" Type="http://schemas.openxmlformats.org/officeDocument/2006/relationships/slide" Target="slide35.xml"/><Relationship Id="rId19" Type="http://schemas.openxmlformats.org/officeDocument/2006/relationships/slide" Target="slide44.xml"/><Relationship Id="rId4" Type="http://schemas.openxmlformats.org/officeDocument/2006/relationships/slide" Target="slide53.xml"/><Relationship Id="rId9" Type="http://schemas.openxmlformats.org/officeDocument/2006/relationships/slide" Target="slide34.xml"/><Relationship Id="rId14" Type="http://schemas.openxmlformats.org/officeDocument/2006/relationships/slide" Target="slide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S-GMP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7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PK-PU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NJ-NK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QD-TAO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AA-PEK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TX-SHE/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slide" Target="slide63.xml"/><Relationship Id="rId18" Type="http://schemas.openxmlformats.org/officeDocument/2006/relationships/slide" Target="slide71.xml"/><Relationship Id="rId26" Type="http://schemas.openxmlformats.org/officeDocument/2006/relationships/slide" Target="slide85.xml"/><Relationship Id="rId21" Type="http://schemas.openxmlformats.org/officeDocument/2006/relationships/slide" Target="slide75.xml"/><Relationship Id="rId34" Type="http://schemas.openxmlformats.org/officeDocument/2006/relationships/slide" Target="slide96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69.xml"/><Relationship Id="rId25" Type="http://schemas.openxmlformats.org/officeDocument/2006/relationships/slide" Target="slide82.xml"/><Relationship Id="rId33" Type="http://schemas.openxmlformats.org/officeDocument/2006/relationships/slide" Target="slide94.xml"/><Relationship Id="rId38" Type="http://schemas.openxmlformats.org/officeDocument/2006/relationships/slide" Target="slide102.xml"/><Relationship Id="rId2" Type="http://schemas.openxmlformats.org/officeDocument/2006/relationships/notesSlide" Target="../notesSlides/notesSlide7.xml"/><Relationship Id="rId16" Type="http://schemas.openxmlformats.org/officeDocument/2006/relationships/slide" Target="slide68.xml"/><Relationship Id="rId20" Type="http://schemas.openxmlformats.org/officeDocument/2006/relationships/slide" Target="slide74.xml"/><Relationship Id="rId29" Type="http://schemas.openxmlformats.org/officeDocument/2006/relationships/slide" Target="slide8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1.xml"/><Relationship Id="rId11" Type="http://schemas.openxmlformats.org/officeDocument/2006/relationships/slide" Target="slide60.xml"/><Relationship Id="rId24" Type="http://schemas.openxmlformats.org/officeDocument/2006/relationships/slide" Target="slide81.xml"/><Relationship Id="rId32" Type="http://schemas.openxmlformats.org/officeDocument/2006/relationships/slide" Target="slide93.xml"/><Relationship Id="rId37" Type="http://schemas.openxmlformats.org/officeDocument/2006/relationships/slide" Target="slide100.xml"/><Relationship Id="rId5" Type="http://schemas.openxmlformats.org/officeDocument/2006/relationships/slide" Target="slide49.xml"/><Relationship Id="rId15" Type="http://schemas.openxmlformats.org/officeDocument/2006/relationships/slide" Target="slide66.xml"/><Relationship Id="rId23" Type="http://schemas.openxmlformats.org/officeDocument/2006/relationships/slide" Target="slide79.xml"/><Relationship Id="rId28" Type="http://schemas.openxmlformats.org/officeDocument/2006/relationships/slide" Target="slide88.xml"/><Relationship Id="rId36" Type="http://schemas.openxmlformats.org/officeDocument/2006/relationships/slide" Target="slide99.xml"/><Relationship Id="rId10" Type="http://schemas.openxmlformats.org/officeDocument/2006/relationships/slide" Target="slide59.xml"/><Relationship Id="rId19" Type="http://schemas.openxmlformats.org/officeDocument/2006/relationships/slide" Target="slide72.xml"/><Relationship Id="rId31" Type="http://schemas.openxmlformats.org/officeDocument/2006/relationships/slide" Target="slide92.xml"/><Relationship Id="rId4" Type="http://schemas.openxmlformats.org/officeDocument/2006/relationships/slide" Target="slide48.xml"/><Relationship Id="rId9" Type="http://schemas.openxmlformats.org/officeDocument/2006/relationships/slide" Target="slide57.xml"/><Relationship Id="rId14" Type="http://schemas.openxmlformats.org/officeDocument/2006/relationships/slide" Target="slide65.xml"/><Relationship Id="rId22" Type="http://schemas.openxmlformats.org/officeDocument/2006/relationships/slide" Target="slide78.xml"/><Relationship Id="rId27" Type="http://schemas.openxmlformats.org/officeDocument/2006/relationships/slide" Target="slide86.xml"/><Relationship Id="rId30" Type="http://schemas.openxmlformats.org/officeDocument/2006/relationships/slide" Target="slide91.xml"/><Relationship Id="rId35" Type="http://schemas.openxmlformats.org/officeDocument/2006/relationships/slide" Target="slide97.xml"/><Relationship Id="rId8" Type="http://schemas.openxmlformats.org/officeDocument/2006/relationships/slide" Target="slide56.xml"/><Relationship Id="rId3" Type="http://schemas.openxmlformats.org/officeDocument/2006/relationships/slide" Target="slide4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PD-PV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YYJ-YNJ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.jpeg"/><Relationship Id="rId4" Type="http://schemas.openxmlformats.org/officeDocument/2006/relationships/hyperlink" Target="https://flyingdeuk.github.io/posts/RKSI-ICN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HC-HGH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SWH-WEH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LXY-XIY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GHA-CSX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13" Type="http://schemas.openxmlformats.org/officeDocument/2006/relationships/slide" Target="slide113.xml"/><Relationship Id="rId18" Type="http://schemas.openxmlformats.org/officeDocument/2006/relationships/slide" Target="slide117.xml"/><Relationship Id="rId3" Type="http://schemas.openxmlformats.org/officeDocument/2006/relationships/slide" Target="slide103.xml"/><Relationship Id="rId7" Type="http://schemas.openxmlformats.org/officeDocument/2006/relationships/slide" Target="slide107.xml"/><Relationship Id="rId12" Type="http://schemas.openxmlformats.org/officeDocument/2006/relationships/slide" Target="slide112.xml"/><Relationship Id="rId17" Type="http://schemas.openxmlformats.org/officeDocument/2006/relationships/slide" Target="slide115.xml"/><Relationship Id="rId2" Type="http://schemas.openxmlformats.org/officeDocument/2006/relationships/notesSlide" Target="../notesSlides/notesSlide9.xml"/><Relationship Id="rId16" Type="http://schemas.openxmlformats.org/officeDocument/2006/relationships/slide" Target="slide119.xml"/><Relationship Id="rId20" Type="http://schemas.openxmlformats.org/officeDocument/2006/relationships/slide" Target="slide1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6.xml"/><Relationship Id="rId11" Type="http://schemas.openxmlformats.org/officeDocument/2006/relationships/slide" Target="slide111.xml"/><Relationship Id="rId5" Type="http://schemas.openxmlformats.org/officeDocument/2006/relationships/slide" Target="slide105.xml"/><Relationship Id="rId15" Type="http://schemas.openxmlformats.org/officeDocument/2006/relationships/slide" Target="slide118.xml"/><Relationship Id="rId10" Type="http://schemas.openxmlformats.org/officeDocument/2006/relationships/slide" Target="slide110.xml"/><Relationship Id="rId19" Type="http://schemas.openxmlformats.org/officeDocument/2006/relationships/slide" Target="slide120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1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GHA-CSX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VHHH-HKG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VHHH-HK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BTJ-TSN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TJ-TSN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ZHCC-CG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HCC-CGO/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hyperlink" Target="https://flyingdeuk.github.io/posts/RKSI-I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259091311"/>
              </p:ext>
            </p:extLst>
          </p:nvPr>
        </p:nvGraphicFramePr>
        <p:xfrm>
          <a:off x="185895" y="3190448"/>
          <a:ext cx="1969476" cy="23076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FUEL Consumption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51611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 Engine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045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GND Air / Cross Bleed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5324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5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24.5.9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40428575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641484967"/>
              </p:ext>
            </p:extLst>
          </p:nvPr>
        </p:nvGraphicFramePr>
        <p:xfrm>
          <a:off x="114028" y="3146290"/>
          <a:ext cx="2100805" cy="1685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2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TPE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타이페이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타오유엔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4170142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RMQ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타이완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타이중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칭찬강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202432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86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BKK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방콕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수완나폼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088539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987" y="3151645"/>
            <a:ext cx="249619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126.17 – 125.32 – 132.32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GZU 133.25 – 133.5 – 124.9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DYG TWR 118.45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64966014"/>
              </p:ext>
            </p:extLst>
          </p:nvPr>
        </p:nvGraphicFramePr>
        <p:xfrm>
          <a:off x="1525" y="4104515"/>
          <a:ext cx="2331400" cy="145110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DYG : STAR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High Terr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, ATIS within 100NM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08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LIN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 RNP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JX001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08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LIN </a:t>
                      </a:r>
                      <a:r>
                        <a:rPr lang="en-US" altLang="ko-Kore-KR" sz="800" b="0" dirty="0" err="1"/>
                        <a:t>xxA</a:t>
                      </a:r>
                      <a:r>
                        <a:rPr lang="en-US" altLang="ko-Kore-KR" sz="800" b="0" dirty="0"/>
                        <a:t> RNP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DG944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ILS X 26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08(713’)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8530’     26(665’)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3.2도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J(6530’), </a:t>
                      </a:r>
                      <a:r>
                        <a:rPr lang="en-US" sz="800" b="0" dirty="0" err="1">
                          <a:solidFill>
                            <a:schemeClr val="dk1"/>
                          </a:solidFill>
                        </a:rPr>
                        <a:t>DownSlope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0.65%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 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Do not Intercept RWY08 inside DYG 11NM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Grooved (AIP), Follow Me Car on C 13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73609132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52822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5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22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83296557"/>
              </p:ext>
            </p:extLst>
          </p:nvPr>
        </p:nvGraphicFramePr>
        <p:xfrm>
          <a:off x="0" y="578251"/>
          <a:ext cx="2335724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72">
                  <a:extLst>
                    <a:ext uri="{9D8B030D-6E8A-4147-A177-3AD203B41FA5}">
                      <a16:colId xmlns:a16="http://schemas.microsoft.com/office/drawing/2014/main" val="924808566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72">
                  <a:extLst>
                    <a:ext uri="{9D8B030D-6E8A-4147-A177-3AD203B41FA5}">
                      <a16:colId xmlns:a16="http://schemas.microsoft.com/office/drawing/2014/main" val="484641046"/>
                    </a:ext>
                  </a:extLst>
                </a:gridCol>
                <a:gridCol w="118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242">
                  <a:extLst>
                    <a:ext uri="{9D8B030D-6E8A-4147-A177-3AD203B41FA5}">
                      <a16:colId xmlns:a16="http://schemas.microsoft.com/office/drawing/2014/main" val="4194299910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DYG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(RWY Grooved AIP)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08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LIN </a:t>
                      </a:r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sz="458" b="0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259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(2400m)</a:t>
                      </a:r>
                      <a:endParaRPr lang="ko-Kore-KR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259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DYG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08 109.7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26 108.9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08(713’)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 : DYG 079/8, R055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: DYG,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502685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08559832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ZGDY(DYG)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713ft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Voice TWR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15566" y="2376477"/>
            <a:ext cx="239039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CHS 123.9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GZU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124.9 – 133.5 -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133.25 – SHA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120.1 – 132.32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128.12 – 125.32 – 126.17 – 120.55 –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13646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9F632F4C-60D3-9EE8-7A8D-0CA4319CC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6" y="2123530"/>
            <a:ext cx="1090673" cy="6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1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6078334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1539510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40F26-AA68-BC81-60B9-DD726B8F89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5CD2C11-84BB-CA3F-91BE-B3B15E82C8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438488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120.7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(MIGUG)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1752424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275025826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L/T,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Vacate Lead L/T(Only Edge L/T)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xx Yellow Lead-in Marking(xx A,B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304DB22-750F-4097-365B-79B389FA23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84749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(5000)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1493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READY!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295394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32" y="2344525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598763" y="2378007"/>
            <a:ext cx="1491114" cy="117864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HCM 134.05 – 120.7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8942/5655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(ARESI)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(AKOTA)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127.9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271B0A-E414-C9F5-151D-200BBB86EC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20765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6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127.5 – 132.3 – 123.9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(BISIG ETA)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13300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(BEDIP)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APP 121.1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54626213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3365F54-8A36-6A9A-F1D4-D28F7D1796D7}"/>
              </a:ext>
            </a:extLst>
          </p:cNvPr>
          <p:cNvSpPr/>
          <p:nvPr/>
        </p:nvSpPr>
        <p:spPr>
          <a:xfrm>
            <a:off x="846113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1930227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 </a:t>
                      </a:r>
                      <a:endParaRPr lang="en-US" altLang="ko-Kore-KR"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760667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</a:t>
                      </a:r>
                      <a:r>
                        <a:rPr lang="ko-KR" altLang="en-US" sz="800" b="1" u="none" strike="noStrike" cap="none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</a:t>
                      </a:r>
                      <a:r>
                        <a:rPr lang="en-US" sz="800" b="0" u="none" strike="noStrike" cap="none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: MIA /2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ENG Startup to GND </a:t>
                      </a:r>
                      <a:r>
                        <a:rPr lang="en-US" altLang="ko-KR" sz="800" b="0" u="none" strike="noStrike" cap="none" dirty="0">
                          <a:solidFill>
                            <a:srgbClr val="C00000"/>
                          </a:solidFill>
                        </a:rPr>
                        <a:t>-&gt;</a:t>
                      </a:r>
                      <a:r>
                        <a:rPr lang="ko-KR" altLang="en-US" sz="800" b="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 Req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01089" y="2353590"/>
            <a:ext cx="1522810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(124.4)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119.3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(LEBIX ETA)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133.6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124.52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23260"/>
            <a:ext cx="993580" cy="464007"/>
          </a:xfrm>
          <a:prstGeom prst="rect">
            <a:avLst/>
          </a:prstGeom>
        </p:spPr>
      </p:pic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363B5B1-8E7B-7609-6A41-4AC4F2531BE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130.1</a:t>
            </a:r>
          </a:p>
          <a:p>
            <a:pPr>
              <a:lnSpc>
                <a:spcPct val="150000"/>
              </a:lnSpc>
            </a:pP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511968366"/>
              </p:ext>
            </p:extLst>
          </p:nvPr>
        </p:nvGraphicFramePr>
        <p:xfrm>
          <a:off x="-2501" y="3874835"/>
          <a:ext cx="2327659" cy="157890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9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RMQ : No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FL220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RDR Vector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HLG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18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ARROZ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Y</a:t>
                      </a:r>
                      <a:r>
                        <a:rPr lang="en-US" sz="800" b="0" dirty="0"/>
                        <a:t>/Z</a:t>
                      </a:r>
                      <a:r>
                        <a:rPr lang="en-US" sz="800" b="1" dirty="0"/>
                        <a:t> 36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18(653’)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12005’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36(663’)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 err="1">
                          <a:solidFill>
                            <a:schemeClr val="tx1"/>
                          </a:solidFill>
                        </a:rPr>
                        <a:t>RWxx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 /8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3174176"/>
                  </a:ext>
                </a:extLst>
              </a:tr>
              <a:tr h="23641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EOR(12005’),  36 : W5(8500’)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E1~4, W1 for Military 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Follow Me Car on W, Report W3 Intersection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778245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Mandarin Operation 131.85/95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24277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322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895846"/>
              </p:ext>
            </p:extLst>
          </p:nvPr>
        </p:nvGraphicFramePr>
        <p:xfrm>
          <a:off x="-4046" y="689875"/>
          <a:ext cx="2347194" cy="1376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RMQ : SID (NADP 1) TA 11000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r>
                        <a:rPr lang="en-US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sz="700" b="1" u="none" strike="noStrike" cap="none" dirty="0" err="1">
                          <a:solidFill>
                            <a:srgbClr val="0070C0"/>
                          </a:solidFill>
                        </a:rPr>
                        <a:t>xS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7000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HLG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xB</a:t>
                      </a:r>
                      <a:r>
                        <a:rPr lang="en-US" altLang="ko-Kore-KR" sz="700" b="1" u="none" strike="noStrike" cap="none" dirty="0">
                          <a:solidFill>
                            <a:srgbClr val="0070C0"/>
                          </a:solidFill>
                        </a:rPr>
                        <a:t> SPRAY </a:t>
                      </a:r>
                      <a:r>
                        <a:rPr lang="en-US" altLang="ko-Kore-KR" sz="7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lang="ko-Kore-KR" sz="12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18 111.7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36 111.5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18(653’)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12005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36(663’)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 : TCK 181/7, R270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062539"/>
                  </a:ext>
                </a:extLst>
              </a:tr>
              <a:tr h="11570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 after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PushBack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, Report W3 Intersection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7655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RCMQ(RMQ)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665ft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Madarin</a:t>
                      </a:r>
                      <a:r>
                        <a:rPr lang="en-US" sz="800" dirty="0"/>
                        <a:t> Operation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131.85/95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to GND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1166590" y="211085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118.75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B1A74796-EF8E-5C5F-D7DE-4AA33B5D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93371"/>
            <a:ext cx="1040674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5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3162308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29093741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4114335148"/>
              </p:ext>
            </p:extLst>
          </p:nvPr>
        </p:nvGraphicFramePr>
        <p:xfrm>
          <a:off x="-2501" y="3874835"/>
          <a:ext cx="2327659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25097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TPE : STAR TL130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5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53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4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15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No VOR at TPE, A-VDGS see above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943571297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533B1B9-4E05-6110-F9FE-1C5ADBF7F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8" y="3339535"/>
            <a:ext cx="833046" cy="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07896"/>
              </p:ext>
            </p:extLst>
          </p:nvPr>
        </p:nvGraphicFramePr>
        <p:xfrm>
          <a:off x="-4046" y="5869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348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0" y="2096731"/>
            <a:ext cx="1213794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001904"/>
            <a:ext cx="150874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(BIXAK)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481405603"/>
              </p:ext>
            </p:extLst>
          </p:nvPr>
        </p:nvGraphicFramePr>
        <p:xfrm>
          <a:off x="4410" y="3667475"/>
          <a:ext cx="230588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39526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UNZ/-15,OBALE(MEMKE) 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/>
                        <a:t>UNZ/-15,CIBOL(WABOX)</a:t>
                      </a:r>
                      <a:endParaRPr lang="en-US" sz="800" b="1" dirty="0"/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4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3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Prepare GS OUT, 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948597028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Menzies Operations 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DATIS</a:t>
                      </a:r>
                      <a:endParaRPr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814818659"/>
              </p:ext>
            </p:extLst>
          </p:nvPr>
        </p:nvGraphicFramePr>
        <p:xfrm>
          <a:off x="0" y="603073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FCA215-6716-977F-75BA-F0B5E1689E17}"/>
              </a:ext>
            </a:extLst>
          </p:cNvPr>
          <p:cNvSpPr/>
          <p:nvPr/>
        </p:nvSpPr>
        <p:spPr>
          <a:xfrm>
            <a:off x="826930" y="270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901753419"/>
              </p:ext>
            </p:extLst>
          </p:nvPr>
        </p:nvGraphicFramePr>
        <p:xfrm>
          <a:off x="0" y="0"/>
          <a:ext cx="2328875" cy="551794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EDTO Procedure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APU Remain ON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PREFLIGHT</a:t>
                      </a:r>
                    </a:p>
                    <a:p>
                      <a:pPr algn="l"/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Alternate Airport IFR </a:t>
                      </a:r>
                      <a:r>
                        <a:rPr lang="en-US" altLang="ko-Kore-KR" sz="7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Wx</a:t>
                      </a:r>
                      <a:r>
                        <a:rPr lang="en-US" altLang="ko-Kore-KR" sz="700" b="1" i="0" u="none" strike="noStrike" dirty="0">
                          <a:solidFill>
                            <a:srgbClr val="00B050"/>
                          </a:solidFill>
                          <a:effectLst/>
                          <a:latin typeface="Lato" panose="020F0502020204030203" pitchFamily="34" charset="0"/>
                        </a:rPr>
                        <a:t> Minima for Planning (Ops Pecs C055)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RVSM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CAPT/FO 50ft, PILOT/FE 75ft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</a:rPr>
                        <a:t>FUEL CROSS FEED V/V CHK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 -&gt; Off, V/V L/T CHK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NAV DATA Input :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EEP, ETP1, ETP2, EXP</a:t>
                      </a:r>
                      <a:endParaRPr lang="en-US" sz="8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lt"/>
                        </a:rPr>
                        <a:t>HF SELCAL CHK : Jeppesen - ENT DATA Pacific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SEOUL RADIO : 8903(3004,6532,13300,13303,17904)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AFTER START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APU Remain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ON</a:t>
                      </a:r>
                      <a:r>
                        <a:rPr lang="en-US" sz="800" dirty="0">
                          <a:latin typeface="+mn-lt"/>
                        </a:rPr>
                        <a:t> Until Passing EXP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LEVEL OFF (CRZ CHK)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RVSM CHK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CAPT/FO 200ft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BEFORE EEP (Entry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60min 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기준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B737-900 398NM,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Others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408NM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APU Fail Before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Reroute, Turnback, Divert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FIX 1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EEP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, FIX 2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ETP1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FMS ALT A/P SET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ALTN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&amp; NOTAM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cs typeface="Calibri"/>
                          <a:sym typeface="Arial"/>
                        </a:rPr>
                        <a:t>Review Contingency Procedure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37409281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EDTO Segment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Fail After EEP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Continue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Apply Actual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for Actual Divert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9995874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ETP (Equal Time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FIX, ALTN Page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EDTO C/L :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Fuel, A/C, MSA, ALT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Wx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 &amp; NOTAM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64646277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EXP (Exit Point)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APU -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OFF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2203042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1 HR Before TOD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FUEL CROSS FEED V/V CHK :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cs typeface="Calibri"/>
                          <a:sym typeface="Arial"/>
                        </a:rPr>
                        <a:t>On -&gt; Off, V/V L/T CHK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31874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2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07271351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(RWY 06 LNAV not Arming on GND)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53389776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By Voice, No DATIS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173448"/>
            <a:ext cx="1764127" cy="1017064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(NATSS)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8870/6532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(PAKDO)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(HIDEK)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 133.85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2E5B13E-BE59-CD40-278E-11D41D54540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919514618"/>
              </p:ext>
            </p:extLst>
          </p:nvPr>
        </p:nvGraphicFramePr>
        <p:xfrm>
          <a:off x="-2501" y="3903061"/>
          <a:ext cx="2327659" cy="16703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64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351705">
                  <a:extLst>
                    <a:ext uri="{9D8B030D-6E8A-4147-A177-3AD203B41FA5}">
                      <a16:colId xmlns:a16="http://schemas.microsoft.com/office/drawing/2014/main" val="1226482719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TPE : STAR TL130 </a:t>
                      </a:r>
                      <a:r>
                        <a:rPr lang="en-US" altLang="ko-Kore-KR" sz="800" dirty="0">
                          <a:solidFill>
                            <a:schemeClr val="accent4"/>
                          </a:solidFill>
                        </a:rPr>
                        <a:t>COPRA FL200 (</a:t>
                      </a:r>
                      <a:r>
                        <a:rPr lang="en-US" altLang="ko-Kore-KR" sz="800" b="0" dirty="0">
                          <a:solidFill>
                            <a:srgbClr val="FFC000"/>
                          </a:solidFill>
                        </a:rPr>
                        <a:t>FL250-130 : 280kts, FL130-10000ft : Max 280kts, APP Chart Text)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05</a:t>
                      </a:r>
                      <a:r>
                        <a:rPr lang="en-US" sz="800" b="1" dirty="0"/>
                        <a:t>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BAKER xx A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JAMMY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05L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23</a:t>
                      </a:r>
                      <a:r>
                        <a:rPr lang="en-US" sz="800" b="1" dirty="0"/>
                        <a:t>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BAKER xx B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AUGUR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23R</a:t>
                      </a:r>
                      <a:r>
                        <a:rPr lang="en-US" sz="800" b="0" dirty="0"/>
                        <a:t>/L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05L(74’)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12008’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23R(63’)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05R(107’)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12139’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12467’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11319’</a:t>
                      </a:r>
                      <a:endParaRPr lang="en-US" altLang="ko-Kore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23L(96’)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05L : N7(5787’), N6(6738’),  23R : N6(4468’), N4(6656’)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05R : S6(5419’), S7(7244’), 23L : S5(5442’), S4(7470’)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VOR at TPE,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A-VDGS see above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459661021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Dynasty Operation 131.3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71429"/>
              </p:ext>
            </p:extLst>
          </p:nvPr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F64CEF4C-47A5-8D86-A1CC-D5A6FCB5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72" y="3352795"/>
            <a:ext cx="867550" cy="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2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34173"/>
              </p:ext>
            </p:extLst>
          </p:nvPr>
        </p:nvGraphicFramePr>
        <p:xfrm>
          <a:off x="-4046" y="643000"/>
          <a:ext cx="2347194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TPE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Be Ready Intersection T/O, A030 -&gt; 3000ft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/C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PIANO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05L(74’)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23R(63’)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05R(107’)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23L(96’)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“DCT PIANO then L3 RNAV Transition”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76729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RCTP(TPE)108ft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Dynasty Operation 131.3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DCL, Voice -5min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60107" y="2180607"/>
            <a:ext cx="130644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128.5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913174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5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7922502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E1E6C3-2FAC-67D6-CA78-10767C1FFA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8296" y="2991349"/>
            <a:ext cx="2069797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</a:t>
            </a:r>
            <a:r>
              <a:rPr kumimoji="1" lang="ko-KR" altLang="en-US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/20) 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129.1 – HKG 132.15 - 127.1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SNY 122.6 – HNI 123.3 – VTN 128.3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BKK 132.1 – 133.1 - APP 119.1 </a:t>
            </a:r>
          </a:p>
        </p:txBody>
      </p:sp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207970114"/>
              </p:ext>
            </p:extLst>
          </p:nvPr>
        </p:nvGraphicFramePr>
        <p:xfrm>
          <a:off x="-2501" y="3838579"/>
          <a:ext cx="2327659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0904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471166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145629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BKK : STAR TL130 UTC+7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EASTE </a:t>
                      </a:r>
                      <a:r>
                        <a:rPr lang="en-US" sz="800" b="1" dirty="0" err="1"/>
                        <a:t>xxC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RUKSA </a:t>
                      </a:r>
                      <a:r>
                        <a:rPr lang="en-US" sz="800" b="0" dirty="0" err="1"/>
                        <a:t>tx</a:t>
                      </a:r>
                      <a:endParaRPr lang="en-US" sz="7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No </a:t>
                      </a:r>
                      <a:r>
                        <a:rPr lang="en-US" altLang="ko-Kore-KR" sz="800" b="1" dirty="0" err="1"/>
                        <a:t>tx</a:t>
                      </a:r>
                      <a:r>
                        <a:rPr lang="en-US" altLang="ko-Kore-KR" sz="800" b="1" dirty="0"/>
                        <a:t> Vector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EASTE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xxD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RUKSA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endParaRPr lang="en-US" altLang="ko-Kore-KR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No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tx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Vector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Z 01L</a:t>
                      </a:r>
                      <a:r>
                        <a:rPr lang="en-US" sz="800" b="0" dirty="0"/>
                        <a:t>/R</a:t>
                      </a:r>
                      <a:endParaRPr lang="ko-Kore-KR" altLang="en-US" b="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7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19L(4’)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13123’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 No </a:t>
                      </a:r>
                      <a:r>
                        <a:rPr lang="en-US" altLang="ko-KR" sz="800" b="1" dirty="0" err="1">
                          <a:solidFill>
                            <a:srgbClr val="C00000"/>
                          </a:solidFill>
                        </a:rPr>
                        <a:t>Groov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01R(4’)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7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19R(4’)</a:t>
                      </a:r>
                      <a:endParaRPr 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12139’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01L(4’)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71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19L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B8(5567’), B10(6965’), 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01R : B7(5964’), B5(7962’)</a:t>
                      </a:r>
                      <a:endParaRPr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19R : E9(5052’), E13(7139’),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01L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E12(4872’), E7(6958’)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7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HIRO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, Standard Taxi Route, APU Off</a:t>
                      </a: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3615981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5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Bangkok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131.25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572577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8B272-8D5B-D47D-58C6-4C3C17E8230E}"/>
              </a:ext>
            </a:extLst>
          </p:cNvPr>
          <p:cNvSpPr/>
          <p:nvPr/>
        </p:nvSpPr>
        <p:spPr>
          <a:xfrm>
            <a:off x="849329" y="2835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247;p13">
            <a:extLst>
              <a:ext uri="{FF2B5EF4-FFF2-40B4-BE49-F238E27FC236}">
                <a16:creationId xmlns:a16="http://schemas.microsoft.com/office/drawing/2014/main" id="{0A1B02FF-5F26-C6D7-81DB-46D44D71B267}"/>
              </a:ext>
            </a:extLst>
          </p:cNvPr>
          <p:cNvGraphicFramePr/>
          <p:nvPr/>
        </p:nvGraphicFramePr>
        <p:xfrm>
          <a:off x="0" y="64097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Google Shape;248;p13">
            <a:extLst>
              <a:ext uri="{FF2B5EF4-FFF2-40B4-BE49-F238E27FC236}">
                <a16:creationId xmlns:a16="http://schemas.microsoft.com/office/drawing/2014/main" id="{7031B509-E213-E55A-D00C-2A7E716876D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38365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6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931131"/>
              </p:ext>
            </p:extLst>
          </p:nvPr>
        </p:nvGraphicFramePr>
        <p:xfrm>
          <a:off x="-4045" y="643000"/>
          <a:ext cx="2342156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70">
                  <a:extLst>
                    <a:ext uri="{9D8B030D-6E8A-4147-A177-3AD203B41FA5}">
                      <a16:colId xmlns:a16="http://schemas.microsoft.com/office/drawing/2014/main" val="316027583"/>
                    </a:ext>
                  </a:extLst>
                </a:gridCol>
                <a:gridCol w="160014">
                  <a:extLst>
                    <a:ext uri="{9D8B030D-6E8A-4147-A177-3AD203B41FA5}">
                      <a16:colId xmlns:a16="http://schemas.microsoft.com/office/drawing/2014/main" val="3522764159"/>
                    </a:ext>
                  </a:extLst>
                </a:gridCol>
                <a:gridCol w="274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35">
                  <a:extLst>
                    <a:ext uri="{9D8B030D-6E8A-4147-A177-3AD203B41FA5}">
                      <a16:colId xmlns:a16="http://schemas.microsoft.com/office/drawing/2014/main" val="2506187783"/>
                    </a:ext>
                  </a:extLst>
                </a:gridCol>
                <a:gridCol w="137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939">
                  <a:extLst>
                    <a:ext uri="{9D8B030D-6E8A-4147-A177-3AD203B41FA5}">
                      <a16:colId xmlns:a16="http://schemas.microsoft.com/office/drawing/2014/main" val="3421815691"/>
                    </a:ext>
                  </a:extLst>
                </a:gridCol>
                <a:gridCol w="335266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BKK : RNAV SID (NADP 1) TA 11000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A-CDM REQ Pushback +-5min of TSAT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TSAT/CTOT Inform to GND CTL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xxG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/J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195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195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UPKUP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xxK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/H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015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015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SVB 111.4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19L 110.5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01L 109.1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19R 109.5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01R 110.1</a:t>
                      </a:r>
                      <a:endParaRPr kumimoji="0" lang="ko-Kore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19R(4’)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12139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 (4’)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13123’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No </a:t>
                      </a:r>
                      <a:r>
                        <a:rPr lang="en-US" sz="800" b="1" u="none" strike="noStrike" cap="none" dirty="0" err="1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Groov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within 10min, Standard TAXI Route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19R Do not Pass E1, D2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19825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VTBS(BKK) 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KE Bangkok 131.25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-20min, Voice 133.8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C9523CA-AC93-469E-02C8-A31FDF3992F7}"/>
              </a:ext>
            </a:extLst>
          </p:cNvPr>
          <p:cNvSpPr/>
          <p:nvPr/>
        </p:nvSpPr>
        <p:spPr>
          <a:xfrm>
            <a:off x="912590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A1E97-A30C-EFBD-8019-7DCE7F1ED4CC}"/>
              </a:ext>
            </a:extLst>
          </p:cNvPr>
          <p:cNvSpPr txBox="1"/>
          <p:nvPr/>
        </p:nvSpPr>
        <p:spPr>
          <a:xfrm>
            <a:off x="48383" y="2534703"/>
            <a:ext cx="1987724" cy="94436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(AUTO)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BKK 133.1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123.3 - SNY 122.6 – HKG 127.1 – 125.35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129.1(126.7, 127.9)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" name="Google Shape;137;p4">
            <a:extLst>
              <a:ext uri="{FF2B5EF4-FFF2-40B4-BE49-F238E27FC236}">
                <a16:creationId xmlns:a16="http://schemas.microsoft.com/office/drawing/2014/main" id="{DB02378F-05ED-DDF1-8735-FC7557702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0796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3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3959424697"/>
              </p:ext>
            </p:extLst>
          </p:nvPr>
        </p:nvGraphicFramePr>
        <p:xfrm>
          <a:off x="0" y="0"/>
          <a:ext cx="2328875" cy="18424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CRZ FUEL Penalty </a:t>
                      </a:r>
                      <a:r>
                        <a:rPr lang="en-US" sz="1000" dirty="0">
                          <a:latin typeface="+mn-lt"/>
                        </a:rPr>
                        <a:t>(Approximation)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ISA+10℃ : 1%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2000ft above/below OPT ALT : 1~2%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0ft below OPT ALT : 3~5% increase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8~14% increase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-8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4000ft below OPT ALT : 2%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8000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ft below OPT ALT : 7% increase in trip fuel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0.01M above LRC : 1~2% increase in trip fuel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1931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8C1A594E-6DAE-98B3-E918-E5F0370C4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45316"/>
              </p:ext>
            </p:extLst>
          </p:nvPr>
        </p:nvGraphicFramePr>
        <p:xfrm>
          <a:off x="1933" y="1830722"/>
          <a:ext cx="2328875" cy="2082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FUEL Consumption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GND : 270LBS/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FLT : 180LBS/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hr</a:t>
                      </a:r>
                      <a:endParaRPr lang="en-US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TAXI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2 ENG, no APU : 1500LBS/</a:t>
                      </a:r>
                      <a:r>
                        <a:rPr lang="en-US" altLang="ko-Kore-KR" sz="900" b="0" i="0" u="none" strike="noStrike" cap="none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hr</a:t>
                      </a: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(400LBS 16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연료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CRZ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시간당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750ft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상승가능</a:t>
                      </a:r>
                      <a:endParaRPr lang="en-US" altLang="ko-Kore-KR" sz="900" b="0" i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4015474656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0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분당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100LBS (4000LBS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는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40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분 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가능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Missed App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&amp;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Landing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1200LBS (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과거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EDTO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자료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1500LBS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Arial"/>
                        </a:rPr>
                        <a:t>이상 적용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77422953"/>
                  </a:ext>
                </a:extLst>
              </a:tr>
            </a:tbl>
          </a:graphicData>
        </a:graphic>
      </p:graphicFrame>
      <p:graphicFrame>
        <p:nvGraphicFramePr>
          <p:cNvPr id="5" name="Google Shape;402;p31">
            <a:extLst>
              <a:ext uri="{FF2B5EF4-FFF2-40B4-BE49-F238E27FC236}">
                <a16:creationId xmlns:a16="http://schemas.microsoft.com/office/drawing/2014/main" id="{CC58B19C-6D0D-9F37-979E-48EB84619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19374"/>
              </p:ext>
            </p:extLst>
          </p:nvPr>
        </p:nvGraphicFramePr>
        <p:xfrm>
          <a:off x="3864" y="3904509"/>
          <a:ext cx="2328875" cy="130382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FUEL Loading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Center Tank 1000LBS 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이상시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Main Tank FULL FUEL Overfill : 1000LBS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기준</a:t>
                      </a:r>
                      <a:endParaRPr lang="en-US" altLang="ko-KR" sz="9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 CTR fuel 1000~2000LBS T/O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시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Low Press L/T ON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-&gt;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CTR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Fuel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필요시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2000LBS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이상으로 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Dispatch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761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314084060"/>
              </p:ext>
            </p:extLst>
          </p:nvPr>
        </p:nvGraphicFramePr>
        <p:xfrm>
          <a:off x="0" y="0"/>
          <a:ext cx="2328875" cy="502529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TAKEOFF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 START</a:t>
                      </a:r>
                      <a:r>
                        <a:rPr lang="en-US" sz="1000" dirty="0">
                          <a:latin typeface="+mn-lt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00000"/>
                          </a:solidFill>
                          <a:latin typeface="+mn-lt"/>
                        </a:rPr>
                        <a:t>(APU ON)</a:t>
                      </a:r>
                      <a:endParaRPr sz="10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0070C0"/>
                          </a:solidFill>
                          <a:latin typeface="+mn-lt"/>
                        </a:rPr>
                        <a:t>Consideration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rgbClr val="0070C0"/>
                          </a:solidFill>
                          <a:latin typeface="+mn-lt"/>
                        </a:rPr>
                        <a:t>Max Taxi Weight Check (MTOW+500lbs)</a:t>
                      </a:r>
                      <a:endParaRPr lang="en-US" sz="7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sz="700" dirty="0">
                          <a:latin typeface="+mn-lt"/>
                        </a:rPr>
                        <a:t>Improved T/O &lt; No Bleed T/O &lt; Improved T/O + No Bleed T/O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700" dirty="0">
                          <a:solidFill>
                            <a:srgbClr val="0070C0"/>
                          </a:solidFill>
                          <a:latin typeface="+mn-lt"/>
                        </a:rPr>
                        <a:t>OPT TOW Blank -&gt; </a:t>
                      </a:r>
                      <a:r>
                        <a:rPr lang="en-US" altLang="ko-KR" sz="700" dirty="0">
                          <a:solidFill>
                            <a:srgbClr val="0070C0"/>
                          </a:solidFill>
                          <a:latin typeface="+mn-lt"/>
                        </a:rPr>
                        <a:t>MTOW Check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latin typeface="+mn-lt"/>
                        </a:rPr>
                        <a:t>-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ELEC :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ENG GEN, BLEED : APU BLEED </a:t>
                      </a:r>
                      <a:r>
                        <a:rPr lang="en-US" altLang="ko-KR" sz="700" dirty="0">
                          <a:solidFill>
                            <a:srgbClr val="C00000"/>
                          </a:solidFill>
                          <a:latin typeface="+mn-lt"/>
                        </a:rPr>
                        <a:t>(Max 17000ft)</a:t>
                      </a:r>
                      <a:endParaRPr sz="7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2985261219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Anti-ice </a:t>
                      </a:r>
                      <a:r>
                        <a:rPr lang="ko-KR" altLang="en-US" sz="700" dirty="0">
                          <a:latin typeface="+mn-lt"/>
                        </a:rPr>
                        <a:t>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이륙전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r>
                        <a:rPr lang="en-US" altLang="ko-KR" sz="700" dirty="0">
                          <a:latin typeface="+mn-lt"/>
                        </a:rPr>
                        <a:t>,</a:t>
                      </a:r>
                      <a:r>
                        <a:rPr lang="ko-KR" altLang="en-US" sz="700" dirty="0">
                          <a:latin typeface="+mn-lt"/>
                        </a:rPr>
                        <a:t> 불필요시 </a:t>
                      </a:r>
                      <a:r>
                        <a:rPr lang="ko-KR" altLang="en-US" sz="700" dirty="0" err="1">
                          <a:latin typeface="+mn-lt"/>
                        </a:rPr>
                        <a:t>시동후</a:t>
                      </a:r>
                      <a:r>
                        <a:rPr lang="ko-KR" altLang="en-US" sz="700" dirty="0">
                          <a:latin typeface="+mn-lt"/>
                        </a:rPr>
                        <a:t> 수행</a:t>
                      </a:r>
                      <a:endParaRPr lang="en-US" altLang="ko-KR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</a:rPr>
                        <a:t>BLUE(S/W CHG)</a:t>
                      </a:r>
                      <a:r>
                        <a:rPr lang="en-US" sz="800" b="1" dirty="0">
                          <a:latin typeface="+mn-lt"/>
                        </a:rPr>
                        <a:t>,</a:t>
                      </a:r>
                      <a:r>
                        <a:rPr lang="en-US" sz="800" dirty="0">
                          <a:latin typeface="+mn-lt"/>
                        </a:rPr>
                        <a:t>  </a:t>
                      </a:r>
                      <a:r>
                        <a:rPr lang="en-US" sz="800" b="1" dirty="0">
                          <a:latin typeface="+mn-lt"/>
                        </a:rPr>
                        <a:t>BLACK(S/W NO CHG)</a:t>
                      </a:r>
                      <a:r>
                        <a:rPr lang="en-US" sz="800" dirty="0">
                          <a:latin typeface="+mn-lt"/>
                        </a:rPr>
                        <a:t> 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AA47F5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Flow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 BUS, Prob Heats ON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이후 수행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. . .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(ENG BLEED ON &amp; ISOL V/V AUTO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endParaRPr lang="en-US"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 Check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APU Remain – ON (OFF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)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lt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RECALL CHK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cs typeface="Helvetica Neue"/>
                          <a:sym typeface="Helvetica Neue"/>
                        </a:rPr>
                        <a:t>AFTER START CHECK LIST</a:t>
                      </a:r>
                      <a:endParaRPr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60215" y="5170979"/>
            <a:ext cx="843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</a:rPr>
              <a:t>Continue 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2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1645659515"/>
              </p:ext>
            </p:extLst>
          </p:nvPr>
        </p:nvGraphicFramePr>
        <p:xfrm>
          <a:off x="0" y="2511642"/>
          <a:ext cx="2328875" cy="26961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1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LANDING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GA Thrust </a:t>
                      </a:r>
                      <a:r>
                        <a:rPr lang="ko-KR" altLang="en-US" sz="700" dirty="0">
                          <a:latin typeface="+mn-lt"/>
                        </a:rPr>
                        <a:t>추가 필요시 </a:t>
                      </a:r>
                      <a:r>
                        <a:rPr lang="en-US" altLang="ko-KR" sz="700" b="1" dirty="0">
                          <a:solidFill>
                            <a:srgbClr val="C00000"/>
                          </a:solidFill>
                          <a:latin typeface="+mn-lt"/>
                        </a:rPr>
                        <a:t>10000ft</a:t>
                      </a:r>
                      <a:r>
                        <a:rPr lang="en-US" altLang="ko-KR" sz="700" dirty="0">
                          <a:latin typeface="+mn-lt"/>
                        </a:rPr>
                        <a:t> </a:t>
                      </a:r>
                      <a:r>
                        <a:rPr lang="ko-KR" altLang="en-US" sz="700" dirty="0">
                          <a:latin typeface="+mn-lt"/>
                        </a:rPr>
                        <a:t>이하에서 수행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FL200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or TOD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이하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</a:t>
                      </a:r>
                      <a:endParaRPr sz="12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53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below 10,000 ft: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 switch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.. .  CLOSE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 switch . . . . . . .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APU bleed air supplies the packs.</a:t>
                      </a:r>
                      <a:endParaRPr sz="11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64529546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22E60F0B-EE5F-9463-9E12-FE63A897D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942609"/>
              </p:ext>
            </p:extLst>
          </p:nvPr>
        </p:nvGraphicFramePr>
        <p:xfrm>
          <a:off x="-12" y="7167"/>
          <a:ext cx="2328875" cy="24412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7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NO ENGINE BLEED </a:t>
                      </a:r>
                      <a:r>
                        <a:rPr lang="en-US" sz="1000" dirty="0">
                          <a:solidFill>
                            <a:srgbClr val="FFC000"/>
                          </a:solidFill>
                          <a:latin typeface="+mn-lt"/>
                        </a:rPr>
                        <a:t>AFTERTAKEOFF</a:t>
                      </a:r>
                      <a:endParaRPr sz="1000" dirty="0">
                        <a:solidFill>
                          <a:srgbClr val="FFC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ENG Fail</a:t>
                      </a:r>
                      <a:r>
                        <a:rPr lang="ko-KR" altLang="en-US" sz="700" dirty="0">
                          <a:latin typeface="+mn-lt"/>
                        </a:rPr>
                        <a:t>시 </a:t>
                      </a:r>
                      <a:r>
                        <a:rPr lang="en-US" altLang="ko-KR" sz="700" dirty="0">
                          <a:latin typeface="+mn-lt"/>
                        </a:rPr>
                        <a:t>FE+1500ft or Obstacle CLR</a:t>
                      </a:r>
                      <a:r>
                        <a:rPr lang="ko-KR" altLang="en-US" sz="700" dirty="0">
                          <a:latin typeface="+mn-lt"/>
                        </a:rPr>
                        <a:t>후 수행하라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7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N1, Climb Thrust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Bleed MAX 17000ft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lang="en-US" sz="900" b="1" dirty="0">
                        <a:solidFill>
                          <a:srgbClr val="C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2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CABIN rate of CLIMB indicator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안정되면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BLEED air switch . . . . . .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switch . . . . . . OFF (or ON for EDTO)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For EDTO flights, APU EXP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유지하라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Bleed Air DUCT PRESS indicator . .Check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Ensure that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bleed air supplies the packs.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787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50407446"/>
              </p:ext>
            </p:extLst>
          </p:nvPr>
        </p:nvGraphicFramePr>
        <p:xfrm>
          <a:off x="0" y="2264316"/>
          <a:ext cx="2328875" cy="29602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AIR CART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APU </a:t>
                      </a:r>
                      <a:r>
                        <a:rPr lang="ko-KR" altLang="en-US" sz="700" dirty="0">
                          <a:latin typeface="+mn-lt"/>
                        </a:rPr>
                        <a:t>부작동시 </a:t>
                      </a:r>
                      <a:r>
                        <a:rPr lang="en-US" altLang="ko-KR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로 </a:t>
                      </a:r>
                      <a:r>
                        <a:rPr lang="en-US" altLang="ko-KR" sz="700" dirty="0">
                          <a:latin typeface="+mn-lt"/>
                        </a:rPr>
                        <a:t>PACK</a:t>
                      </a:r>
                      <a:r>
                        <a:rPr lang="ko-KR" altLang="en-US" sz="700" dirty="0">
                          <a:latin typeface="+mn-lt"/>
                        </a:rPr>
                        <a:t>과 시동을 위해 사용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는 외부 </a:t>
                      </a:r>
                      <a:r>
                        <a:rPr lang="en-US" altLang="ko-KR" sz="700" dirty="0">
                          <a:latin typeface="+mn-lt"/>
                        </a:rPr>
                        <a:t>BLEED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r>
                        <a:rPr lang="en-US" altLang="ko-KR" sz="700" dirty="0">
                          <a:latin typeface="+mn-lt"/>
                        </a:rPr>
                        <a:t>AIR</a:t>
                      </a:r>
                      <a:r>
                        <a:rPr lang="ko-KR" altLang="en-US" sz="700" dirty="0">
                          <a:latin typeface="+mn-lt"/>
                        </a:rPr>
                        <a:t>의 역할을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OPEN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RECIRC FAN switches . . . . . . . . . .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AUTO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Trim Air Switch . . . . . . . . . . . . . . . . . . . ON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AUTO or HIGH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Cabin temperature selectors . . . . .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Set for desired temperature.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pressure . . . . . . . . . 20 psi minimum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20 psi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이하고 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사용가능시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switch. . . . . . . . . . . . .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left pack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external air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right pack.</a:t>
                      </a:r>
                      <a:endParaRPr kumimoji="0" lang="en-US" altLang="ko-Kore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724847737"/>
                  </a:ext>
                </a:extLst>
              </a:tr>
            </a:tbl>
          </a:graphicData>
        </a:graphic>
      </p:graphicFrame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65009"/>
              </p:ext>
            </p:extLst>
          </p:nvPr>
        </p:nvGraphicFramePr>
        <p:xfrm>
          <a:off x="-12" y="9491"/>
          <a:ext cx="2328875" cy="2279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GND CONDITIONED AIR USE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>
                          <a:latin typeface="+mn-lt"/>
                        </a:rPr>
                        <a:t>공항 요구로 </a:t>
                      </a:r>
                      <a:r>
                        <a:rPr lang="en-US" altLang="ko-KR" sz="700" dirty="0">
                          <a:latin typeface="+mn-lt"/>
                        </a:rPr>
                        <a:t>APU OFF</a:t>
                      </a:r>
                      <a:r>
                        <a:rPr lang="ko-KR" altLang="en-US" sz="700" dirty="0">
                          <a:latin typeface="+mn-lt"/>
                        </a:rPr>
                        <a:t>후 기내 온도 조절을 위한 방법</a:t>
                      </a:r>
                      <a:endParaRPr lang="en-US" altLang="ko-KR" sz="7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latin typeface="+mn-lt"/>
                        </a:rPr>
                        <a:t>Air Cart</a:t>
                      </a:r>
                      <a:r>
                        <a:rPr lang="ko-KR" altLang="en-US" sz="700" dirty="0">
                          <a:latin typeface="+mn-lt"/>
                        </a:rPr>
                        <a:t>와는 다르며 단순 에어컨 기능만 함</a:t>
                      </a:r>
                      <a:r>
                        <a:rPr lang="en-US" altLang="ko-KR" sz="700" dirty="0">
                          <a:latin typeface="+mn-lt"/>
                        </a:rPr>
                        <a:t>.</a:t>
                      </a:r>
                      <a:r>
                        <a:rPr lang="ko-KR" altLang="en-US" sz="700" dirty="0">
                          <a:latin typeface="+mn-lt"/>
                        </a:rPr>
                        <a:t> </a:t>
                      </a:r>
                      <a:endParaRPr sz="7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GPU Connect – GPU ONBUS</a:t>
                      </a:r>
                      <a:r>
                        <a:rPr lang="en-US" altLang="ko-Kore-KR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APU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OFF</a:t>
                      </a: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(no POM)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(APU 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시동후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700" b="0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분뒤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을 위해서 </a:t>
                      </a:r>
                      <a:r>
                        <a:rPr lang="en-US" altLang="ko-KR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OFF)</a:t>
                      </a:r>
                      <a:r>
                        <a:rPr lang="ko-KR" altLang="en-US" sz="700" b="0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Ground conditioned air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연결 전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의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damage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방지하기 위함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Start – APU ONBUS – GPU, GND Air </a:t>
                      </a:r>
                      <a:r>
                        <a:rPr kumimoji="0" lang="ko-Kore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제거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kumimoji="0" lang="en-US" altLang="ko-Kore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.As needed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2min,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ON </a:t>
                      </a:r>
                      <a:r>
                        <a:rPr lang="en-US" altLang="ko-Kore-KR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(no POM)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0040379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409F7C-9A34-07D3-B638-05B5A50E1A63}"/>
              </a:ext>
            </a:extLst>
          </p:cNvPr>
          <p:cNvSpPr txBox="1"/>
          <p:nvPr/>
        </p:nvSpPr>
        <p:spPr>
          <a:xfrm>
            <a:off x="1406773" y="5170979"/>
            <a:ext cx="994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ENG START</a:t>
            </a:r>
          </a:p>
          <a:p>
            <a:r>
              <a:rPr kumimoji="1" lang="en-US" altLang="ko-Kore-KR" sz="1100" dirty="0">
                <a:solidFill>
                  <a:srgbClr val="C00000"/>
                </a:solidFill>
                <a:latin typeface="+mn-lt"/>
              </a:rPr>
              <a:t>Next Page</a:t>
            </a:r>
            <a:endParaRPr kumimoji="1" lang="ko-Kore-KR" altLang="en-US" sz="11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530451-8D9A-9F43-6651-727AC3D815C1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5711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2248538797"/>
              </p:ext>
            </p:extLst>
          </p:nvPr>
        </p:nvGraphicFramePr>
        <p:xfrm>
          <a:off x="0" y="2391489"/>
          <a:ext cx="2328875" cy="284273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ENG CROSSBLEED START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</a:rPr>
                        <a:t>#1 ENGBLEED </a:t>
                      </a:r>
                      <a:r>
                        <a:rPr lang="ko-KR" altLang="en-US" sz="800" dirty="0">
                          <a:latin typeface="+mn-lt"/>
                        </a:rPr>
                        <a:t>로 </a:t>
                      </a:r>
                      <a:r>
                        <a:rPr lang="en-US" altLang="ko-KR" sz="800" dirty="0">
                          <a:latin typeface="+mn-lt"/>
                        </a:rPr>
                        <a:t>#2</a:t>
                      </a:r>
                      <a:r>
                        <a:rPr lang="ko-KR" altLang="en-US" sz="800" dirty="0">
                          <a:latin typeface="+mn-lt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</a:rPr>
                        <a:t>ENG START</a:t>
                      </a:r>
                      <a:endParaRPr sz="8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PushBack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완료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Area CLR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. . . . . . . . . . . . . . . . . . .  SET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. . . . . . . . .ON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 switches . . . . . . . . . . . . . . . . . . OFF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ISOLATION VALVE switch . . . . . . .  AUTO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Bleed air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들어오는지 확인하라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#1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thrust lever . . . . </a:t>
                      </a:r>
                      <a:r>
                        <a:rPr lang="ko-KR" alt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Advance thrust lever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Duct Press 30PSI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증가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IDLE)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Starting ENG #2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Stabilized - #1 ENG IDLE – After START Flow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CHKLIST</a:t>
                      </a:r>
                      <a:endParaRPr sz="1000" b="1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402;p31">
            <a:extLst>
              <a:ext uri="{FF2B5EF4-FFF2-40B4-BE49-F238E27FC236}">
                <a16:creationId xmlns:a16="http://schemas.microsoft.com/office/drawing/2014/main" id="{EB44648E-001A-8E9D-2B8C-BD5155466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291280"/>
              </p:ext>
            </p:extLst>
          </p:nvPr>
        </p:nvGraphicFramePr>
        <p:xfrm>
          <a:off x="-12" y="9491"/>
          <a:ext cx="2328875" cy="23297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STARTING with GND AIR SOURCE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#1 ENG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먼저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우측에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AIR CART, GPU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연결됨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“Req Engine Start up Present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  <a:latin typeface="+mn-lt"/>
                        </a:rPr>
                        <a:t>Positon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  <a:latin typeface="+mn-lt"/>
                        </a:rPr>
                        <a:t>~~~”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must be started first.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When cleared to start: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Start CHKLIST</a:t>
                      </a:r>
                      <a:endParaRPr lang="en-US"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. . . . . . . . . . . . OFF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No. 1 start . . . . . . . . . .Accomplish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Use normal start procedures. -&gt;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PACKS – OFF…</a:t>
                      </a:r>
                      <a:endParaRPr lang="en-US"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No. 1 switch . . . . . . . . . . . .  ON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Disconnect Air Cart &amp; GPU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“Request Pushback” (if needed)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#2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시동전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Air Cart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제거 반드시 확인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Helvetica Neue"/>
                          <a:sym typeface="Helvetica Neue"/>
                        </a:rPr>
                        <a:t>!!</a:t>
                      </a:r>
                      <a:endParaRPr lang="en-US" sz="800" b="1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6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2732521415"/>
              </p:ext>
            </p:extLst>
          </p:nvPr>
        </p:nvGraphicFramePr>
        <p:xfrm>
          <a:off x="7" y="1099855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173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200-800ft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700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800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>
            <p:extLst>
              <p:ext uri="{D42A27DB-BD31-4B8C-83A1-F6EECF244321}">
                <p14:modId xmlns:p14="http://schemas.microsoft.com/office/powerpoint/2010/main" val="3119754218"/>
              </p:ext>
            </p:extLst>
          </p:nvPr>
        </p:nvGraphicFramePr>
        <p:xfrm>
          <a:off x="7" y="0"/>
          <a:ext cx="2328850" cy="10668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C000"/>
                          </a:solidFill>
                        </a:rPr>
                        <a:t>COLD TEMP CORRECTION General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도 간격은 보수적으로 </a:t>
                      </a:r>
                      <a:r>
                        <a:rPr lang="ko-KR" altLang="en-US" sz="700" b="0" dirty="0" err="1">
                          <a:solidFill>
                            <a:schemeClr val="bg1"/>
                          </a:solidFill>
                        </a:rPr>
                        <a:t>보간법</a:t>
                      </a:r>
                      <a:r>
                        <a:rPr lang="ko-KR" altLang="en-US" sz="700" b="0" dirty="0">
                          <a:solidFill>
                            <a:schemeClr val="bg1"/>
                          </a:solidFill>
                        </a:rPr>
                        <a:t> 적용됨</a:t>
                      </a:r>
                      <a:endParaRPr sz="700" b="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반드시 고도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–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FE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후의 고도를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7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Ex) FE 200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ft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공항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: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5000ft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는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4800ft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만 </a:t>
                      </a:r>
                      <a:r>
                        <a:rPr lang="ko-KR" altLang="en-US" sz="700" b="1" dirty="0" err="1">
                          <a:solidFill>
                            <a:srgbClr val="0070C0"/>
                          </a:solidFill>
                        </a:rPr>
                        <a:t>보정해야함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</a:rPr>
                        <a:t>.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6436469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GMP, CJU, CJJ next page</a:t>
            </a:r>
            <a:endParaRPr sz="10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3" name="Google Shape;377;p28">
            <a:extLst>
              <a:ext uri="{FF2B5EF4-FFF2-40B4-BE49-F238E27FC236}">
                <a16:creationId xmlns:a16="http://schemas.microsoft.com/office/drawing/2014/main" id="{87F6FFF9-91B5-765E-7C49-0198867FA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032359"/>
              </p:ext>
            </p:extLst>
          </p:nvPr>
        </p:nvGraphicFramePr>
        <p:xfrm>
          <a:off x="2356" y="2496279"/>
          <a:ext cx="2328775" cy="1357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4574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Above FE (Feet)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900-5000ft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TEMP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900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-5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230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-10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490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-15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600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-20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280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420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710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6798653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66801E4-3ED8-B281-2C8A-63070C97C57C}"/>
              </a:ext>
            </a:extLst>
          </p:cNvPr>
          <p:cNvSpPr/>
          <p:nvPr/>
        </p:nvSpPr>
        <p:spPr>
          <a:xfrm>
            <a:off x="66127" y="45356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8B52D6-2250-6FEA-FA01-2747CB81C281}"/>
              </a:ext>
            </a:extLst>
          </p:cNvPr>
          <p:cNvSpPr/>
          <p:nvPr/>
        </p:nvSpPr>
        <p:spPr>
          <a:xfrm>
            <a:off x="73208" y="41952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27F55-1A9F-C247-A6B1-9D9CFFC42267}"/>
              </a:ext>
            </a:extLst>
          </p:cNvPr>
          <p:cNvSpPr txBox="1"/>
          <p:nvPr/>
        </p:nvSpPr>
        <p:spPr>
          <a:xfrm>
            <a:off x="-158860" y="388140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703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>
            <p:extLst>
              <p:ext uri="{D42A27DB-BD31-4B8C-83A1-F6EECF244321}">
                <p14:modId xmlns:p14="http://schemas.microsoft.com/office/powerpoint/2010/main" val="1810471796"/>
              </p:ext>
            </p:extLst>
          </p:nvPr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5300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5600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5710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5820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D9173A3-1ECF-6009-194E-99FFD55E035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>
            <p:extLst>
              <p:ext uri="{D42A27DB-BD31-4B8C-83A1-F6EECF244321}">
                <p14:modId xmlns:p14="http://schemas.microsoft.com/office/powerpoint/2010/main" val="4176725796"/>
              </p:ext>
            </p:extLst>
          </p:nvPr>
        </p:nvGraphicFramePr>
        <p:xfrm>
          <a:off x="0" y="-1"/>
          <a:ext cx="2328875" cy="52221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1/2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PROBE HEAT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NG : OAT -35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  <a:r>
                        <a:rPr lang="ko-KR" alt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변경전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분간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IDLE, Min Oil Press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수분간 유지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Oil Temp Nor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후 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Oil Press High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</a:t>
                      </a:r>
                      <a:r>
                        <a:rPr lang="en-US" altLang="ko-KR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lang="en-US" altLang="ko-KR"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49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ISO V/V  AUTO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+mn-ea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42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Type II or IV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사용하라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40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GENERATOR 1 and 2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IDG 1분이내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늦어도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5분이내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안정된다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할거면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Deicing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하고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한다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endParaRPr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Full Travel UP – 40 – UP (Deicing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 하고 실시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UP Taxi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84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OAT 3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°C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RUN UP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 RUNUP : Behind CLR, Min 70% 30초, 30분간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격   </a:t>
                      </a:r>
                      <a:endParaRPr lang="en-US" altLang="ko-KR" sz="80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50%-IDLE, 60분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Shedding (FZRA, FZDZ, FZFG, +SN) 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Min 70%, 1초, 10분간격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(-8 : </a:t>
                      </a:r>
                      <a:r>
                        <a:rPr lang="en-US" sz="800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없음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TWY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상태 고려 허용되는 만큼 </a:t>
                      </a:r>
                      <a:r>
                        <a:rPr lang="en-US" altLang="ko-KR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N1 </a:t>
                      </a:r>
                      <a:r>
                        <a:rPr lang="ko-KR" altLang="en-US" sz="7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lang="en-US" sz="7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>
            <p:extLst>
              <p:ext uri="{D42A27DB-BD31-4B8C-83A1-F6EECF244321}">
                <p14:modId xmlns:p14="http://schemas.microsoft.com/office/powerpoint/2010/main" val="2744516737"/>
              </p:ext>
            </p:extLst>
          </p:nvPr>
        </p:nvGraphicFramePr>
        <p:xfrm>
          <a:off x="0" y="0"/>
          <a:ext cx="2328875" cy="522213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+mn-lt"/>
                        </a:rPr>
                        <a:t>COLD </a:t>
                      </a:r>
                      <a:r>
                        <a:rPr lang="en-US" sz="1000" dirty="0" err="1">
                          <a:latin typeface="+mn-lt"/>
                        </a:rPr>
                        <a:t>Wx</a:t>
                      </a:r>
                      <a:r>
                        <a:rPr lang="en-US" sz="1000" dirty="0">
                          <a:latin typeface="+mn-lt"/>
                        </a:rPr>
                        <a:t> Operation 2/2</a:t>
                      </a:r>
                      <a:endParaRPr sz="1000"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(Takeoff Signal - FLAPS 5)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-8 : Oil Temp 31°C </a:t>
                      </a:r>
                      <a:r>
                        <a:rPr kumimoji="0" lang="en-US" altLang="ko-Kore-KR" sz="8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이상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확인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Standing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TAKEOFF</a:t>
                      </a:r>
                      <a:endParaRPr sz="8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with EAI  --------------</a:t>
                      </a:r>
                      <a:r>
                        <a:rPr lang="en-US" altLang="ko-Kore-KR" sz="8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70%,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50%5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endParaRPr sz="8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RUNUP(OAT 3°C이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하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 NG 70%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30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초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, 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0" marR="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CONT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ANTI-ICE switches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SAT -4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1°C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부터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OFF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COWL V/V OPEN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Bright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APU Bleed OFF, ISO V/V  AUTO, TH </a:t>
                      </a:r>
                      <a:r>
                        <a:rPr lang="en-US" sz="80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서서히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증가 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Max 30%</a:t>
                      </a:r>
                      <a:r>
                        <a:rPr lang="en-US" altLang="ko-KR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8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 REMOVAL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one ENG at a time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Moderate Severe Icing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가능하면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회피하라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FAN ICE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Vibration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발생 또는 예방을 위한 절차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START switches (both)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FLT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engaged)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Disengage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Increase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(min 80%, 1초)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&amp; Adjust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15초이내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Vib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4.0이하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안정화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15분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반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복가능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Autothrottle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(if needed)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Engage</a:t>
                      </a:r>
                      <a:endParaRPr sz="8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4.0보다 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크면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Engine High Vibration Check List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5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보이면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Deicer로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Anti-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icer도</a:t>
                      </a: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사용가능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FL350이상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-&gt; Emer Descend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Icing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지역</a:t>
                      </a:r>
                      <a:r>
                        <a:rPr lang="en-US" sz="800" b="0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Holding – Flap </a:t>
                      </a:r>
                      <a:r>
                        <a:rPr lang="en-US" sz="800" b="0" i="0" u="none" strike="noStrike" cap="none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사용금지</a:t>
                      </a:r>
                      <a:endParaRPr dirty="0">
                        <a:solidFill>
                          <a:srgbClr val="00B05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WING ANTI-ICE switch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ON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15 </a:t>
                      </a:r>
                      <a:r>
                        <a:rPr lang="ko-KR" alt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조건일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경우만</a:t>
                      </a:r>
                      <a:r>
                        <a:rPr lang="en-US" sz="800" b="0" i="0" u="none" strike="noStrike" cap="none" dirty="0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VREF ICE </a:t>
                      </a:r>
                      <a:r>
                        <a:rPr lang="en-US" sz="800" b="0" i="0" u="none" strike="noStrike" cap="none" dirty="0" err="1">
                          <a:solidFill>
                            <a:srgbClr val="FF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사용</a:t>
                      </a:r>
                      <a:endParaRPr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83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TAXI RUNUP, ICE SHEDDING </a:t>
                      </a:r>
                      <a:r>
                        <a:rPr lang="en-US" sz="800" b="0" i="0" u="none" strike="noStrike" cap="none" dirty="0" err="1">
                          <a:solidFill>
                            <a:srgbClr val="00000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절차적용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15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까지만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 ANTI-ICE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ENG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ShutDown전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OFF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Stabilizer trim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Set 5 units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 </a:t>
                      </a:r>
                      <a:r>
                        <a:rPr lang="en-US" altLang="ko-KR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------------------------------------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 </a:t>
                      </a:r>
                      <a:r>
                        <a:rPr lang="en-US" sz="800" b="1" i="0" u="none" strike="noStrike" cap="none" dirty="0" err="1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ShutDown</a:t>
                      </a:r>
                      <a:endParaRPr sz="800" b="1" i="0" u="none" strike="noStrike" cap="none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3209888205"/>
              </p:ext>
            </p:extLst>
          </p:nvPr>
        </p:nvGraphicFramePr>
        <p:xfrm>
          <a:off x="0" y="7749"/>
          <a:ext cx="2326511" cy="523869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+mn-lt"/>
                        </a:rPr>
                        <a:t>ENG ON Deicing in </a:t>
                      </a:r>
                      <a:r>
                        <a:rPr lang="en-US" sz="1100" dirty="0">
                          <a:solidFill>
                            <a:srgbClr val="00B050"/>
                          </a:solidFill>
                          <a:latin typeface="+mn-lt"/>
                        </a:rPr>
                        <a:t>ICN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TOBT- 40min CTC KE ICN 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사전신청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Helvetica Neue"/>
                          <a:sym typeface="Helvetica Neue"/>
                        </a:rPr>
                        <a:t> 결과확인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Deicing 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”Deicing Required ENG On Deicing”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ICN Apron </a:t>
                      </a:r>
                      <a:r>
                        <a:rPr lang="en-US" sz="7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“Req Pushback Deicing Zone xxx”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SQ2000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Pad Control </a:t>
                      </a: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Arrange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Deicing Pad No.</a:t>
                      </a:r>
                      <a:endParaRPr lang="en-US" sz="800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 Man</a:t>
                      </a:r>
                      <a:r>
                        <a:rPr lang="en-US" sz="80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Manage Deicing Process</a:t>
                      </a: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PARKING BRAKE 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 SET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 OFF</a:t>
                      </a:r>
                      <a:endParaRPr sz="900" b="1" dirty="0">
                        <a:solidFill>
                          <a:srgbClr val="0070C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UP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THRUST LEVERS ---------------</a:t>
                      </a:r>
                      <a:r>
                        <a:rPr lang="en-US" altLang="ko-KR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</a:t>
                      </a:r>
                      <a:r>
                        <a:rPr lang="ko-KR" alt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IDLE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STABILIZER TRIM ---------------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---</a:t>
                      </a:r>
                      <a:r>
                        <a:rPr kumimoji="0" lang="en-US" altLang="ko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 CHECK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 OFF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Report Ready for Deicing - &gt; Ice Man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START DE/ANTI-ICING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REQ DCL(CTC DEL)</a:t>
                      </a:r>
                      <a:endParaRPr sz="900" b="1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항공기이동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및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Configuration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변경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금지</a:t>
                      </a:r>
                      <a:endParaRPr sz="900" b="1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B737-8 BROADBAND s/w ---------------- ON 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APU BLEED air switch -----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 As needed 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Engine BLEED air switches 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---------- 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FLAP LEVER 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 Set for takeoff or UP 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강수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지속시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– FLAP </a:t>
                      </a:r>
                      <a:r>
                        <a:rPr lang="en-US" sz="800" b="0" dirty="0" err="1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UP고려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(FLAP full travel check </a:t>
                      </a:r>
                      <a:r>
                        <a:rPr lang="ko-KR" altLang="en-US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고려</a:t>
                      </a:r>
                      <a:r>
                        <a:rPr lang="en-US" altLang="ko-KR" sz="800" b="0" dirty="0"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 sz="800" b="0" dirty="0"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Flight controls -------</a:t>
                      </a: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</a:t>
                      </a: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-- Check, as needed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 dirty="0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After Start </a:t>
                      </a:r>
                      <a:r>
                        <a:rPr lang="en-US" sz="900" b="0" dirty="0" err="1">
                          <a:solidFill>
                            <a:srgbClr val="00B05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Cheklist</a:t>
                      </a:r>
                      <a:endParaRPr sz="800" b="0" dirty="0">
                        <a:solidFill>
                          <a:srgbClr val="00B05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TAXI, BEFORE T/O, T/O Procedure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+mn-lt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9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Arial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Calibri"/>
                        <a:sym typeface="Arial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871598603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7F3A02-AA51-DBC3-F6F5-0AAFB47EC18F}"/>
              </a:ext>
            </a:extLst>
          </p:cNvPr>
          <p:cNvSpPr/>
          <p:nvPr/>
        </p:nvSpPr>
        <p:spPr>
          <a:xfrm>
            <a:off x="54704" y="4610094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REQ DCL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Deicing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“Deicing Required </a:t>
                          </a:r>
                          <a:r>
                            <a:rPr kumimoji="0" lang="en-US" altLang="ko-Kore-KR" sz="800" b="0" i="0" u="none" strike="noStrike" kern="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kumimoji="0" lang="en-US" altLang="ko-Kore-KR" sz="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”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ore-KR" sz="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/>
                                  <a:sym typeface="Helvetica Neue"/>
                                </a:rPr>
                                <m:t>±</m:t>
                              </m:r>
                            </m:oMath>
                          </a14:m>
                          <a:r>
                            <a:rPr kumimoji="0" lang="en-US" altLang="ko-Kore-KR" sz="7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5min TOBT</a:t>
                          </a:r>
                          <a:endParaRPr lang="en-US" sz="800" dirty="0">
                            <a:solidFill>
                              <a:srgbClr val="C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Apron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”Req Pushback Deicing </a:t>
                          </a:r>
                          <a:r>
                            <a:rPr lang="en-US" sz="80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PADxxx</a:t>
                          </a:r>
                          <a:r>
                            <a:rPr lang="en-US" sz="80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” 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0" name="Google Shape;430;p35"/>
              <p:cNvGraphicFramePr/>
              <p:nvPr>
                <p:extLst>
                  <p:ext uri="{D42A27DB-BD31-4B8C-83A1-F6EECF244321}">
                    <p14:modId xmlns:p14="http://schemas.microsoft.com/office/powerpoint/2010/main" val="1443977453"/>
                  </p:ext>
                </p:extLst>
              </p:nvPr>
            </p:nvGraphicFramePr>
            <p:xfrm>
              <a:off x="8056" y="-4101"/>
              <a:ext cx="2332393" cy="5560827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{A521BE36-7E6F-4EC9-8D66-1CF97A6895EC}</a:tableStyleId>
                  </a:tblPr>
                  <a:tblGrid>
                    <a:gridCol w="23323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251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100" dirty="0">
                              <a:latin typeface="+mn-lt"/>
                            </a:rPr>
                            <a:t>ENG OFF Deicing in </a:t>
                          </a:r>
                          <a:r>
                            <a:rPr lang="en-US" sz="1100" dirty="0">
                              <a:solidFill>
                                <a:srgbClr val="00B050"/>
                              </a:solidFill>
                              <a:latin typeface="+mn-lt"/>
                            </a:rPr>
                            <a:t>GMP...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TOBT- 20min CTC KE GMP (</a:t>
                          </a:r>
                          <a:r>
                            <a:rPr kumimoji="0" lang="en-US" altLang="ko-Kore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맑은 고딕" panose="020B0503020000020004" pitchFamily="34" charset="-127"/>
                              <a:cs typeface="Helvetica Neue"/>
                              <a:sym typeface="Helvetica Neue"/>
                            </a:rPr>
                            <a:t>PAD, New TOBT</a:t>
                          </a:r>
                          <a:r>
                            <a:rPr kumimoji="0" lang="en-US" altLang="ko-KR" sz="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kumimoji="0" lang="en-US" altLang="ko-Kore-KR" sz="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Arial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36000" marB="360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1023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marL="36000" marR="36000" marT="36000" marB="36000">
                        <a:blipFill>
                          <a:blip r:embed="rId3"/>
                          <a:stretch>
                            <a:fillRect t="-80556" r="-1081" b="-10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1482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PARKING BRAKE ---------------------- SET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Establish communications with GND personnel.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 OFF</a:t>
                          </a:r>
                          <a:endParaRPr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FLAPS ----------------------------</a:t>
                          </a:r>
                          <a:r>
                            <a:rPr lang="en-US" altLang="ko-KR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</a:t>
                          </a:r>
                          <a:r>
                            <a:rPr lang="en-US" sz="900" b="1" dirty="0">
                              <a:solidFill>
                                <a:schemeClr val="tx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UP </a:t>
                          </a:r>
                          <a:endParaRPr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THRUST LEVERS 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------IDLE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STABILIZER TRIM ---------------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 CHECK</a:t>
                          </a:r>
                          <a:endParaRPr lang="en-US" sz="9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 OFF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-------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 OFF</a:t>
                          </a:r>
                          <a:endParaRPr sz="800" b="1" dirty="0">
                            <a:solidFill>
                              <a:srgbClr val="0070C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087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------------------ START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</a:t>
                          </a:r>
                          <a:r>
                            <a:rPr lang="ko-KR" altLang="en-US" sz="900" b="1" dirty="0" err="1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시동후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ON </a:t>
                          </a:r>
                          <a:r>
                            <a:rPr lang="ko-KR" alt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유지</a:t>
                          </a:r>
                          <a:r>
                            <a:rPr lang="en-US" altLang="ko-KR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r>
                            <a:rPr lang="en-US" sz="9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GENERATOR bus switches ------ ON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OFF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Start levers 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 CUTOFF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SHUTDOWN CHECKLIST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7994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START DE/ANTI-ICING </a:t>
                          </a:r>
                          <a:endParaRPr sz="9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항공기이동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및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Configuration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변경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금지</a:t>
                          </a:r>
                          <a:endParaRPr sz="900" b="1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DE/ANTI-ICING IS COMPLETED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(TIME CHECK 1분)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용액과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마지막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용액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뿌린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시간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받고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적는다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. 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Holdover Time </a:t>
                          </a:r>
                          <a:r>
                            <a:rPr lang="en-US" sz="800" b="0" dirty="0" err="1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결정</a:t>
                          </a:r>
                          <a:r>
                            <a:rPr lang="en-US" sz="800" b="0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!!!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B737-8 BROADBAND s/w --------------- ON</a:t>
                          </a:r>
                          <a:endParaRPr kumimoji="0" lang="en-US" altLang="ko-Kore-KR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/>
                            <a:cs typeface="Calibri"/>
                            <a:sym typeface="Arial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385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i="0" u="none" strike="noStrike" cap="none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TIME CHECK 1분후 </a:t>
                          </a:r>
                          <a:endParaRPr sz="800" b="1" i="0" u="none" strike="noStrike" cap="none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 BLEED air switch 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</a:t>
                          </a:r>
                          <a:r>
                            <a:rPr lang="en-US" altLang="ko-KR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----------- ON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Engine BLEED air switches -----</a:t>
                          </a:r>
                          <a:r>
                            <a:rPr kumimoji="0" lang="en-US" altLang="ko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</a:t>
                          </a:r>
                          <a:r>
                            <a:rPr kumimoji="0" lang="en-US" altLang="ko-Kore-KR" sz="9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Helvetica Neue"/>
                              <a:cs typeface="Helvetica Neue"/>
                              <a:sym typeface="Helvetica Neue"/>
                            </a:rPr>
                            <a:t>------ ON </a:t>
                          </a: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PREFLT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-&gt; Req STARTUP -&gt;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endParaRPr sz="800" b="1" dirty="0">
                            <a:solidFill>
                              <a:srgbClr val="00B05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3947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BOTH ENGINES ARE STARTED</a:t>
                          </a:r>
                          <a:endParaRPr sz="800" dirty="0"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ENGINE ANTI-ICE switches----As needed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APU----------------------</a:t>
                          </a:r>
                          <a:r>
                            <a:rPr lang="en-US" altLang="ko-KR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</a:t>
                          </a:r>
                          <a:r>
                            <a:rPr lang="en-US" sz="900" b="1" dirty="0"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-------- As needed 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59473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FLAP LEVER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Set for takeoff or UP 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ice, snow, slush or standing water,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강수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지속시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– FLAP </a:t>
                          </a:r>
                          <a:r>
                            <a:rPr lang="en-US" sz="800" b="0" i="0" u="none" strike="noStrike" cap="none" dirty="0" err="1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UP고려</a:t>
                          </a:r>
                          <a:r>
                            <a:rPr 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(FLAP Full travel check</a:t>
                          </a:r>
                          <a:r>
                            <a:rPr lang="ko-KR" altLang="en-US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고려</a:t>
                          </a:r>
                          <a:r>
                            <a:rPr lang="en-US" altLang="ko-KR" sz="800" b="0" i="0" u="none" strike="noStrike" cap="none" dirty="0">
                              <a:solidFill>
                                <a:srgbClr val="00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)</a:t>
                          </a:r>
                          <a:endParaRPr sz="800" b="0" i="0" u="none" strike="noStrike" cap="none" dirty="0">
                            <a:solidFill>
                              <a:srgbClr val="000000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900"/>
                            <a:buFont typeface="Helvetica Neue"/>
                            <a:buNone/>
                          </a:pP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Flight controls -------</a:t>
                          </a:r>
                          <a:r>
                            <a:rPr lang="en-US" altLang="ko-KR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</a:t>
                          </a:r>
                          <a:r>
                            <a:rPr lang="en-US" sz="900" b="1" i="0" u="none" strike="noStrike" cap="none" dirty="0">
                              <a:solidFill>
                                <a:srgbClr val="0070C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-- Check, as needed</a:t>
                          </a:r>
                          <a:endParaRPr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B050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AFTER START </a:t>
                          </a:r>
                          <a:r>
                            <a:rPr lang="en-US" sz="800" b="1" dirty="0" err="1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CHKlist</a:t>
                          </a:r>
                          <a:r>
                            <a:rPr lang="en-US" sz="800" b="1" dirty="0">
                              <a:solidFill>
                                <a:srgbClr val="00B05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r>
                            <a:rPr lang="en-US" sz="800" b="1" dirty="0">
                              <a:solidFill>
                                <a:srgbClr val="FF0000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(ATC CLR Confirm)</a:t>
                          </a:r>
                          <a:endParaRPr dirty="0">
                            <a:latin typeface="+mn-lt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6842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TAXI, BEFORE T/O, T/O Procedure</a:t>
                          </a:r>
                          <a:endParaRPr dirty="0">
                            <a:latin typeface="+mn-lt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  <a:tabLst/>
                            <a:defRPr/>
                          </a:pPr>
                          <a:r>
                            <a:rPr lang="en-US" altLang="ko-Kore-KR" sz="800" b="1" i="0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Helvetica Neue"/>
                              <a:cs typeface="Helvetica Neue"/>
                              <a:sym typeface="Helvetica Neue"/>
                            </a:rPr>
                            <a:t> </a:t>
                          </a:r>
                          <a:endParaRPr lang="en-US" altLang="ko-Kore-KR" sz="800" b="0" i="0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Arial"/>
                          </a:endParaRPr>
                        </a:p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800"/>
                            <a:buFont typeface="Helvetica Neue"/>
                            <a:buNone/>
                          </a:pP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                                 </a:t>
                          </a:r>
                          <a:r>
                            <a:rPr lang="en-US" sz="800" b="1" dirty="0">
                              <a:solidFill>
                                <a:schemeClr val="dk1"/>
                              </a:solidFill>
                              <a:highlight>
                                <a:srgbClr val="FFFF00"/>
                              </a:highlight>
                              <a:latin typeface="+mn-lt"/>
                              <a:ea typeface="Helvetica Neue"/>
                              <a:cs typeface="Helvetica Neue"/>
                              <a:sym typeface="Helvetica Neue"/>
                            </a:rPr>
                            <a:t>DECISION TREE next page</a:t>
                          </a:r>
                          <a:endParaRPr sz="800" b="1" dirty="0">
                            <a:solidFill>
                              <a:schemeClr val="dk1"/>
                            </a:solidFill>
                            <a:latin typeface="+mn-lt"/>
                            <a:ea typeface="Helvetica Neue"/>
                            <a:cs typeface="Helvetica Neue"/>
                            <a:sym typeface="Helvetica Neue"/>
                          </a:endParaRPr>
                        </a:p>
                      </a:txBody>
                      <a:tcPr marL="36000" marR="3600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637957" y="246168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AC3CB-C309-1E4C-1777-F739C1CDA2CB}"/>
              </a:ext>
            </a:extLst>
          </p:cNvPr>
          <p:cNvSpPr/>
          <p:nvPr/>
        </p:nvSpPr>
        <p:spPr>
          <a:xfrm>
            <a:off x="42407" y="5279729"/>
            <a:ext cx="89419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AA47F5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Cold Wx</a:t>
            </a:r>
            <a:endParaRPr lang="en-US" altLang="ko-KR" sz="1800" b="1" cap="none" spc="0" dirty="0">
              <a:ln w="0"/>
              <a:solidFill>
                <a:srgbClr val="AA47F5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662325515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284(Missed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02082"/>
              </p:ext>
            </p:extLst>
          </p:nvPr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284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(MA046)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(FF046)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284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E31F1-F9F0-C78C-4D15-80D409335936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D0B5CA-87B6-4833-6589-576CFFE0A29B}"/>
              </a:ext>
            </a:extLst>
          </p:cNvPr>
          <p:cNvSpPr txBox="1"/>
          <p:nvPr/>
        </p:nvSpPr>
        <p:spPr>
          <a:xfrm>
            <a:off x="515207" y="516598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618809659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86945564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9ADE64-A15F-6E0A-A757-78B60E7B34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8367DE-04CA-9C27-2F38-9B696219DB2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3658280218"/>
              </p:ext>
            </p:extLst>
          </p:nvPr>
        </p:nvGraphicFramePr>
        <p:xfrm>
          <a:off x="-15362" y="3191157"/>
          <a:ext cx="2363857" cy="235524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9447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STAR RNP app Only</a:t>
                      </a:r>
                      <a:r>
                        <a:rPr lang="en-US" altLang="ko-KR" sz="800" b="0" dirty="0"/>
                        <a:t>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CI04R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RNP 22L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ORUSA 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ORUSA Tx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14210947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LOC 22L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SAMUL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D058Q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8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8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8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89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88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72225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05AB18E-6A6D-D896-C0E1-0B1F6C21F4C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642260660"/>
              </p:ext>
            </p:extLst>
          </p:nvPr>
        </p:nvGraphicFramePr>
        <p:xfrm>
          <a:off x="0" y="640885"/>
          <a:ext cx="233582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DALSU – Y711 – DOTOL Comm RTE(ATC CLR) 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!</a:t>
                      </a:r>
                      <a:r>
                        <a:rPr lang="ko-KR" altLang="en-US" sz="8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(Join Air Way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DCT DOTOL CRS 192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LNAV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774431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F55EBE-A8D5-47A4-B1EE-6E09132604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B715E8-BB37-04EE-10D7-8B1B1AEC34A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B6FA1FD-940D-D3E2-F886-CF6AE7CF056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515613761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972615961"/>
                    </a:ext>
                  </a:extLst>
                </a:gridCol>
              </a:tblGrid>
              <a:tr h="46060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KWJ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TAE</a:t>
                      </a:r>
                      <a:endParaRPr lang="en-US" altLang="ko-Kore-KR" sz="2000" b="1" i="0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DA96E2-B950-6309-9DF7-4162EDFCF90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C6776-0487-EB3A-5D2B-8CFF3C519A7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04893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183D78-F73C-097D-0450-1B0DF23C0E7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E11C70-1767-EB3D-06A8-A5C6ED6404C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397702934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4385758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EAB618-D8DC-48CF-B02D-8D5856DA3E5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1D14C-1E21-FD11-21C8-4C6CDD0F96B8}"/>
              </a:ext>
            </a:extLst>
          </p:cNvPr>
          <p:cNvSpPr txBox="1"/>
          <p:nvPr/>
        </p:nvSpPr>
        <p:spPr>
          <a:xfrm>
            <a:off x="-40600" y="3234813"/>
            <a:ext cx="1707519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dirty="0">
                <a:solidFill>
                  <a:srgbClr val="0070C0"/>
                </a:solidFill>
              </a:rPr>
              <a:t>ICN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국제선 이후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TRANSIT GD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필요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(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팀장님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)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70C0"/>
                </a:solidFill>
              </a:rPr>
              <a:t>–&gt;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PUS PASSPORT Immigration 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해야함</a:t>
            </a:r>
            <a:r>
              <a:rPr kumimoji="1" lang="en-US" altLang="ko-KR" sz="600" b="1" dirty="0">
                <a:solidFill>
                  <a:srgbClr val="0070C0"/>
                </a:solidFill>
              </a:rPr>
              <a:t>.</a:t>
            </a:r>
            <a:r>
              <a:rPr kumimoji="1" lang="ko-KR" altLang="en-US" sz="600" b="1" dirty="0">
                <a:solidFill>
                  <a:srgbClr val="0070C0"/>
                </a:solidFill>
              </a:rPr>
              <a:t> </a:t>
            </a:r>
            <a:endParaRPr kumimoji="1" lang="en-US" altLang="ko-KR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9A4E246-6724-775D-52E5-7C58BBF23B1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4115489392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56488-523A-FABA-71D8-1FDCCDC5A78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49DF53-0E6F-B1AF-BAFC-7A192ADE9C4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9D7F32-F3C9-DD20-8248-1430635CB81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2168672014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BD051B-3FA4-CFB2-69DB-B85045C4E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75B34-8C64-6DD0-9FBE-ACB2C6F75CC8}"/>
              </a:ext>
            </a:extLst>
          </p:cNvPr>
          <p:cNvSpPr txBox="1"/>
          <p:nvPr/>
        </p:nvSpPr>
        <p:spPr>
          <a:xfrm>
            <a:off x="1708763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DF1224-C7E5-5FD7-658D-99524AF467D7}"/>
              </a:ext>
            </a:extLst>
          </p:cNvPr>
          <p:cNvSpPr/>
          <p:nvPr/>
        </p:nvSpPr>
        <p:spPr>
          <a:xfrm>
            <a:off x="59469" y="526610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556488997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2961482206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45DAE36-B989-16A0-E7BF-6968F73C013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353FEC-F91C-74A8-A874-317CDF1419C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29749342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273FDD-E3BC-4C98-FE4C-6B5FFE0AD98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2829744786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F9DBE84-CD0F-95F2-9F79-E83F51FD81B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1311934234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0BD91C-DB99-852F-BA1E-37D83389EC4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AC28DF6-545E-A19C-0E4B-50E8331FA052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123046964"/>
              </p:ext>
            </p:extLst>
          </p:nvPr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49915081"/>
              </p:ext>
            </p:extLst>
          </p:nvPr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CTS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(01R : IDEMI FL150, 19L : NAVER FL170)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YOTEI SOUTH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(YUKII WEST)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01R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3000/2000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19L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19R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CAT III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085827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132.3 - 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172085"/>
            <a:ext cx="159691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124.5 - 132.3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133.02 – 124.15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429565451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>
            <p:extLst>
              <p:ext uri="{D42A27DB-BD31-4B8C-83A1-F6EECF244321}">
                <p14:modId xmlns:p14="http://schemas.microsoft.com/office/powerpoint/2010/main" val="4181943612"/>
              </p:ext>
            </p:extLst>
          </p:nvPr>
        </p:nvGraphicFramePr>
        <p:xfrm>
          <a:off x="1596" y="3473578"/>
          <a:ext cx="23135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13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</a:t>
                      </a:r>
                      <a:r>
                        <a:rPr lang="en-US" altLang="ko-Kore-KR" sz="800" dirty="0">
                          <a:solidFill>
                            <a:srgbClr val="FFC000"/>
                          </a:solidFill>
                        </a:rPr>
                        <a:t>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XAC Night– APP xxx Y 1400z~</a:t>
                      </a:r>
                      <a:r>
                        <a:rPr lang="en-US" sz="800" dirty="0"/>
                        <a:t> </a:t>
                      </a:r>
                      <a:r>
                        <a:rPr lang="en-US" altLang="ko-Kore-KR" sz="800" dirty="0"/>
                        <a:t>SPENS 220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xK</a:t>
                      </a:r>
                      <a:r>
                        <a:rPr lang="en-US" sz="800" b="0" dirty="0"/>
                        <a:t>/H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KAIHO</a:t>
                      </a:r>
                      <a:r>
                        <a:rPr lang="en-US" sz="800" b="0" dirty="0"/>
                        <a:t>/CACAO</a:t>
                      </a:r>
                      <a:endParaRPr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X </a:t>
                      </a:r>
                      <a:r>
                        <a:rPr lang="en-US" sz="800" b="0" dirty="0"/>
                        <a:t>/ VIS</a:t>
                      </a:r>
                      <a:endParaRPr sz="458" b="0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</a:t>
                      </a:r>
                      <a:r>
                        <a:rPr lang="en-US" sz="800" b="1" dirty="0" err="1"/>
                        <a:t>xB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BACON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XAC 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NATTY</a:t>
                      </a:r>
                      <a:r>
                        <a:rPr lang="en-US" sz="800" b="0" dirty="0"/>
                        <a:t>/SANDY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RNP(</a:t>
                      </a:r>
                      <a:r>
                        <a:rPr lang="en-US" sz="800" b="1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0" i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/R16LT</a:t>
                      </a: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0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LDA W(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 dirty="0"/>
                        <a:t>)</a:t>
                      </a:r>
                      <a:endParaRPr sz="458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8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16R(77’) 8268’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9843’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16L(19’) 9744’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8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58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07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1" dirty="0">
                          <a:solidFill>
                            <a:srgbClr val="0070C0"/>
                          </a:solidFill>
                        </a:rPr>
                        <a:t>xxx Z : 180kts, 160kts limit APP Chart, xxx Y After 1400z</a:t>
                      </a:r>
                      <a:endParaRPr sz="7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12465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133.02 – TKO 120.5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2E95AF-4A51-6082-8123-DE5EE03D2C2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24812" y="2553021"/>
            <a:ext cx="128753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ATIS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FUK 133.02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>
            <p:extLst>
              <p:ext uri="{D42A27DB-BD31-4B8C-83A1-F6EECF244321}">
                <p14:modId xmlns:p14="http://schemas.microsoft.com/office/powerpoint/2010/main" val="2578373620"/>
              </p:ext>
            </p:extLst>
          </p:nvPr>
        </p:nvGraphicFramePr>
        <p:xfrm>
          <a:off x="0" y="611909"/>
          <a:ext cx="2320125" cy="20055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HND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(xx B/C 2200-0230z 0600-1000z)</a:t>
                      </a:r>
                      <a:r>
                        <a:rPr lang="en-US" sz="800" dirty="0"/>
                        <a:t> NADP 1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ALL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34L(18’)        9843’       16R(77’)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34R(21’)       11024’      16L(19’)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04(19’)        8202’       05(46’)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accent1"/>
                          </a:solidFill>
                        </a:rPr>
                        <a:t>16L : BEKLA : PLUTO 230kts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RWY05 RTE5 TAXI Chart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606644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94720C-B6A0-A9A8-C0C5-31BACFE322E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607688801"/>
              </p:ext>
            </p:extLst>
          </p:nvPr>
        </p:nvGraphicFramePr>
        <p:xfrm>
          <a:off x="0" y="0"/>
          <a:ext cx="2328876" cy="49213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출발지 기준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2200-0800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Quiet Hour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b="0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58EF91-7A59-ED4B-8C85-329D79A12166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0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535207270"/>
              </p:ext>
            </p:extLst>
          </p:nvPr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F7711A-A078-A852-471C-DDD7F032B1E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2B1E1-5D0A-9574-5547-A89097C5B4B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35862320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C10F70C-499F-1525-282C-0C96F903AE7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EADFD83-B1ED-4336-4BA9-069594F75EC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>
            <p:extLst>
              <p:ext uri="{D42A27DB-BD31-4B8C-83A1-F6EECF244321}">
                <p14:modId xmlns:p14="http://schemas.microsoft.com/office/powerpoint/2010/main" val="1308219643"/>
              </p:ext>
            </p:extLst>
          </p:nvPr>
        </p:nvGraphicFramePr>
        <p:xfrm>
          <a:off x="0" y="622240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>
            <p:extLst>
              <p:ext uri="{D42A27DB-BD31-4B8C-83A1-F6EECF244321}">
                <p14:modId xmlns:p14="http://schemas.microsoft.com/office/powerpoint/2010/main" val="3173449557"/>
              </p:ext>
            </p:extLst>
          </p:nvPr>
        </p:nvGraphicFramePr>
        <p:xfrm>
          <a:off x="1596" y="3665660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574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Obstacle Around Airport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(High FE, Cold Temp)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over MRE, MELOS, YACHI </a:t>
                      </a:r>
                      <a:r>
                        <a:rPr lang="en-US" altLang="ko-KR" sz="800" dirty="0">
                          <a:solidFill>
                            <a:srgbClr val="FFC000"/>
                          </a:solidFill>
                        </a:rPr>
                        <a:t>Confirm CRS, EFC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CAT II,III Request Before 15min By Com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NONE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MRE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YACHI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Y/Z 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24 (AR)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MELOS SOUTH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YACHI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MELOS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Z 06 (AR)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VOR Z 06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54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24 : T2(5043’),T1(7043’),     06 : T3(5043’), T4(7043’)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5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ILS Y 24 Turn SPD : Max 200kts,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CHK MRE D12 Turn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시작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선회 반경으로 선회 </a:t>
                      </a:r>
                      <a:r>
                        <a:rPr lang="ko-KR" altLang="en-US" sz="800" b="1" dirty="0" err="1">
                          <a:solidFill>
                            <a:srgbClr val="C00000"/>
                          </a:solidFill>
                        </a:rPr>
                        <a:t>늦어짐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주의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SPD Modify)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RWY, TWY color Yellow, GND by TWR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5346048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JPN AIR AOJ 130.17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NO ATIS</a:t>
                      </a:r>
                      <a:endParaRPr sz="80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9726" y="3213958"/>
            <a:ext cx="1709122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FUK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125.15 - 133.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133.3 -127.57 -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AOJ TWR 118.3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923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AEC4EB8-DA09-E905-09CF-DC62055CFFC1}"/>
              </a:ext>
            </a:extLst>
          </p:cNvPr>
          <p:cNvSpPr/>
          <p:nvPr/>
        </p:nvSpPr>
        <p:spPr>
          <a:xfrm>
            <a:off x="836756" y="2782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4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>
            <p:extLst>
              <p:ext uri="{D42A27DB-BD31-4B8C-83A1-F6EECF244321}">
                <p14:modId xmlns:p14="http://schemas.microsoft.com/office/powerpoint/2010/main" val="4011996195"/>
              </p:ext>
            </p:extLst>
          </p:nvPr>
        </p:nvGraphicFramePr>
        <p:xfrm>
          <a:off x="0" y="611908"/>
          <a:ext cx="2332950" cy="1547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69201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AOJ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IWAKI xx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241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97352997"/>
                  </a:ext>
                </a:extLst>
              </a:tr>
              <a:tr h="18698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MRE 114.1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24 111.9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24(664’)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06(647’)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 : MRE 241/2, </a:t>
                      </a:r>
                      <a:r>
                        <a:rPr lang="en-US" altLang="ko-Kore-KR" sz="800" dirty="0"/>
                        <a:t>MRE R008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06 : MRE 061/1, R350, </a:t>
                      </a:r>
                      <a:r>
                        <a:rPr lang="en-US" altLang="ko-Kore-KR" sz="800" dirty="0"/>
                        <a:t>MRE R008</a:t>
                      </a:r>
                      <a:r>
                        <a:rPr lang="en-US" sz="800" dirty="0"/>
                        <a:t> 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99774"/>
                  </a:ext>
                </a:extLst>
              </a:tr>
              <a:tr h="153777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ATC </a:t>
                      </a:r>
                      <a:r>
                        <a:rPr lang="ko-KR" altLang="en-US" sz="800" b="1">
                          <a:solidFill>
                            <a:schemeClr val="accent1"/>
                          </a:solidFill>
                        </a:rPr>
                        <a:t>순서 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특이함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8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Deicing at the Gate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2876772314"/>
              </p:ext>
            </p:extLst>
          </p:nvPr>
        </p:nvGraphicFramePr>
        <p:xfrm>
          <a:off x="2665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RJSA(AOJ)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650ft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/>
                        <a:t>JPN AIR AOJ 130.17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ATIS, TWR 118.3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9" name="Google Shape;339;p23"/>
          <p:cNvGraphicFramePr/>
          <p:nvPr/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908959" y="2137789"/>
            <a:ext cx="145103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127.57 – 133.3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132.3 – 132.45 – 133.02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617BE5F-5E96-D9F3-56F3-A5CEBCCEF63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6" name="그림 5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C8115353-69BE-87FD-05F8-01C1A3AB7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83" y="2157696"/>
            <a:ext cx="966479" cy="8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11126693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2739915381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  <a:r>
                        <a:rPr lang="ko-KR" altLang="en-US" sz="800" u="none" strike="noStrike" cap="non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u="none" strike="noStrike" cap="none" dirty="0">
                          <a:solidFill>
                            <a:srgbClr val="FF0000"/>
                          </a:solidFill>
                        </a:rPr>
                        <a:t>”five five zero meters”</a:t>
                      </a:r>
                      <a:endParaRPr lang="en-US" sz="800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EAE01E-69D0-D8DB-FED0-BC0AA46D14DA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742688119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9558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(</a:t>
                      </a:r>
                      <a:r>
                        <a:rPr lang="ko-KR" altLang="en-US" sz="800" b="0" u="none" strike="noStrike" cap="none" dirty="0">
                          <a:solidFill>
                            <a:srgbClr val="FFC000"/>
                          </a:solidFill>
                        </a:rPr>
                        <a:t>넘겨줌</a:t>
                      </a:r>
                      <a:r>
                        <a:rPr lang="en-US" altLang="ko-KR" sz="800" b="0" u="none" strike="noStrike" cap="none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8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181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73254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5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54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25420226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No READBACK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93033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126.65(121.1)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856BBB-56E6-4488-8A2D-04F7685B1F5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470370123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F49BE-0B71-5C35-0AFE-AD9A502DB629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447356902"/>
              </p:ext>
            </p:extLst>
          </p:nvPr>
        </p:nvGraphicFramePr>
        <p:xfrm>
          <a:off x="98101" y="132867"/>
          <a:ext cx="2132650" cy="368328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400549661"/>
                    </a:ext>
                  </a:extLst>
                </a:gridCol>
              </a:tblGrid>
              <a:tr h="43332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KIX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NRT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CTS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HND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NGO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FUK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AOJ</a:t>
                      </a:r>
                      <a:endParaRPr lang="en-US" altLang="ko-Kore-KR" sz="2000" b="1" i="0" u="none" strike="noStrike" cap="none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84321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93B519-A7D3-A1D5-6DBB-ACF26C94319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467645227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EO32L/R,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14L/R : EO14L/R, R220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P73 /2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034726D-96DF-678B-60CF-56E0F8552844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279940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059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059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239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239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E158E-CC1B-0371-EDB5-08EB94C0DA87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49E9C38-1725-0B94-34E5-C8413D9A7DF0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8" name="직사각형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C8CB044-4ABC-7385-D403-AC2C81F17F7E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46480"/>
            <a:ext cx="2085827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128.17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2" name="Google Shape;292;p18"/>
          <p:cNvGraphicFramePr/>
          <p:nvPr/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008630463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-5분</a:t>
                      </a:r>
                      <a:endParaRPr sz="1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5" name="Google Shape;247;p13">
            <a:extLst>
              <a:ext uri="{FF2B5EF4-FFF2-40B4-BE49-F238E27FC236}">
                <a16:creationId xmlns:a16="http://schemas.microsoft.com/office/drawing/2014/main" id="{7B47DFB1-8D07-2EB7-86D8-21FEA1EC9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12915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Google Shape;248;p13">
            <a:extLst>
              <a:ext uri="{FF2B5EF4-FFF2-40B4-BE49-F238E27FC236}">
                <a16:creationId xmlns:a16="http://schemas.microsoft.com/office/drawing/2014/main" id="{186D5FF2-55A4-B3AE-F6AA-857B1EA00A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88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7599573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5736"/>
            <a:ext cx="1591782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128.17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6" name="Google Shape;137;p4">
            <a:extLst>
              <a:ext uri="{FF2B5EF4-FFF2-40B4-BE49-F238E27FC236}">
                <a16:creationId xmlns:a16="http://schemas.microsoft.com/office/drawing/2014/main" id="{DFD006B3-CF59-4097-9785-492612F46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053431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R284,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86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382378983"/>
              </p:ext>
            </p:extLst>
          </p:nvPr>
        </p:nvGraphicFramePr>
        <p:xfrm>
          <a:off x="81023" y="3790563"/>
          <a:ext cx="2129742" cy="144757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(NEW)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rgbClr val="0070C0"/>
                          </a:solidFill>
                        </a:rPr>
                        <a:t>Centera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>
                          <a:solidFill>
                            <a:srgbClr val="0070C0"/>
                          </a:solidFill>
                        </a:rPr>
                        <a:t>AOJ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아오모리</a:t>
                      </a:r>
                      <a:endParaRPr lang="ko-KR" altLang="en-US"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825819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619649902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C0B007-1D05-0F91-185F-EF18A8FB3CE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CA2F9E-B6DB-CD38-1DE9-D46BCCC5931C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28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19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77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746373860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63068174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R159, R183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위의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Point 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불가시 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TWR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 보고</a:t>
                      </a:r>
                      <a:r>
                        <a:rPr lang="en-US" altLang="ko-KR" sz="800" dirty="0"/>
                        <a:t>,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Apron CTC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주의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 </a:t>
                      </a: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6CC48E-992D-2E1B-2E89-6F444175F83D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925535433"/>
              </p:ext>
            </p:extLst>
          </p:nvPr>
        </p:nvGraphicFramePr>
        <p:xfrm>
          <a:off x="-4046" y="706220"/>
          <a:ext cx="2335723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Walk Around Ramp Pass &amp; PW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FIX : AVBIK R014, LAROP R159, R183 (</a:t>
                      </a:r>
                      <a:r>
                        <a:rPr kumimoji="0" lang="ko-KR" altLang="en-US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88796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148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223594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2069" y="2620659"/>
            <a:ext cx="1345240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119.73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128.7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40C808-0869-8A3B-733B-1D7E7F429E8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11536212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9717443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87443432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Normally Remain Parking Brake SET!!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567F3E-FC40-CA1E-0895-08D2D9D7CB93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79594246"/>
              </p:ext>
            </p:extLst>
          </p:nvPr>
        </p:nvGraphicFramePr>
        <p:xfrm>
          <a:off x="98101" y="37354"/>
          <a:ext cx="2132650" cy="52425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763461019"/>
                    </a:ext>
                  </a:extLst>
                </a:gridCol>
              </a:tblGrid>
              <a:tr h="25495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77561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PEK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PVG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YNJ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1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18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HGH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WHE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XIY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CSX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127348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HKG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315092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TSN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937921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CGO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554646"/>
                  </a:ext>
                </a:extLst>
              </a:tr>
              <a:tr h="2549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800" b="1" i="0" u="none" strike="noStrike" cap="none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DYG</a:t>
                      </a:r>
                      <a:endParaRPr lang="en-US" altLang="ko-Kore-KR" sz="1800" b="1" i="0" u="none" strike="noStrike" cap="none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972211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669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EAA5DA-A424-1E7F-0ED4-BD3DFCBFA1E2}"/>
              </a:ext>
            </a:extLst>
          </p:cNvPr>
          <p:cNvSpPr/>
          <p:nvPr/>
        </p:nvSpPr>
        <p:spPr>
          <a:xfrm>
            <a:off x="897266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43977185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479236410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17L(10’)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45720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47586677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503814499"/>
              </p:ext>
            </p:extLst>
          </p:nvPr>
        </p:nvGraphicFramePr>
        <p:xfrm>
          <a:off x="-1706" y="3694129"/>
          <a:ext cx="2341562" cy="186997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CHK NAV DATA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KAN/OMB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(KAN/OMB 04(02)A)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(D267T)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lang="en-US"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KAN/OMB 19</a:t>
                      </a:r>
                      <a:r>
                        <a:rPr lang="en-US" altLang="ko-Kore-KR" sz="800" b="0" dirty="0"/>
                        <a:t>(18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0070C0"/>
                          </a:solidFill>
                        </a:rPr>
                        <a:t>(KAN/OMB 11(12)A)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(D341N)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(VOR 4</a:t>
                      </a:r>
                      <a:r>
                        <a:rPr lang="ko-KR" altLang="en-US" sz="800" b="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off)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DPRKK(N43 01.6/E129 52.0) R100, R200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RWY27  /12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 not overshoot 12DME ARC)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06190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C(5330’),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180 BACK(8530’),  27 : B(7400’),A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 Train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(ADD FUEL 30min)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Parking Brake Remain SET (Winter)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3995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4EF24A-3648-E4B6-92DD-3A591532AC2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62440562"/>
              </p:ext>
            </p:extLst>
          </p:nvPr>
        </p:nvGraphicFramePr>
        <p:xfrm>
          <a:off x="-4046" y="586900"/>
          <a:ext cx="2324402" cy="2036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00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(ADD Fuel)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19D 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(1800mQFE)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09D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091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ATC/6500ft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091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Must Check MTOW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537716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7765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4700386-C099-B304-A62F-487E189607C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40567968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64153316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07/06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25/24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987965-3A09-D2F6-CA7C-EAA8074C7BDE}"/>
              </a:ext>
            </a:extLst>
          </p:cNvPr>
          <p:cNvSpPr/>
          <p:nvPr/>
        </p:nvSpPr>
        <p:spPr>
          <a:xfrm>
            <a:off x="820538" y="26372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59032973"/>
              </p:ext>
            </p:extLst>
          </p:nvPr>
        </p:nvGraphicFramePr>
        <p:xfrm>
          <a:off x="0" y="0"/>
          <a:ext cx="2328875" cy="2849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 </a:t>
                      </a:r>
                      <a:endParaRPr sz="1100" b="1" dirty="0">
                        <a:solidFill>
                          <a:srgbClr val="FFC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988539934"/>
              </p:ext>
            </p:extLst>
          </p:nvPr>
        </p:nvGraphicFramePr>
        <p:xfrm>
          <a:off x="134284" y="2849890"/>
          <a:ext cx="2060294" cy="235599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58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000" b="1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bg1"/>
                          </a:solidFill>
                        </a:rPr>
                        <a:t>China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217164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>
                          <a:solidFill>
                            <a:srgbClr val="00B050"/>
                          </a:solidFill>
                        </a:rPr>
                        <a:t>차오양촨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CSX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창사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후앙후아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140911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HKG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홍콩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85828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TSN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톈진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빈하이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049173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CGO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정저우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신정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9961862"/>
                  </a:ext>
                </a:extLst>
              </a:tr>
              <a:tr h="146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DYG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장자제</a:t>
                      </a:r>
                      <a:r>
                        <a:rPr lang="en-US" altLang="ko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rgbClr val="00B050"/>
                          </a:solidFill>
                        </a:rPr>
                        <a:t>허화</a:t>
                      </a:r>
                      <a:endParaRPr lang="en-US" altLang="ko-Kore-KR"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132794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548670728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07/06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25/24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A13C61-F219-F854-BFC9-F82AA1917851}"/>
              </a:ext>
            </a:extLst>
          </p:cNvPr>
          <p:cNvSpPr/>
          <p:nvPr/>
        </p:nvSpPr>
        <p:spPr>
          <a:xfrm>
            <a:off x="865296" y="37882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362332743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476D46B-565B-EB4B-5B7D-1257109BE448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726A69-B260-0DB1-8F3C-79808AA2BAA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338440718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1575567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FF0000"/>
                          </a:solidFill>
                        </a:rPr>
                        <a:t>Spd</a:t>
                      </a: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 Restriction at REF Page)</a:t>
                      </a:r>
                      <a:r>
                        <a:rPr lang="en-US" sz="800" dirty="0"/>
                        <a:t>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52508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15425988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FF0000"/>
                          </a:solidFill>
                        </a:rPr>
                        <a:t>NOTAM TO Perf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, 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2766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6857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– PEK 127.35 –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132.2 – SHA 118.9 – WUH 119.7 - 134.35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CSX 132.55 – 125.6 – 119.65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HUH TWR 118.55(118.175)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818370097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89268254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CSX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After OLMIB 6600M, STAR or RDR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Vec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before GUSIV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PEX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HA366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18L/R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PEX xx X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HA383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36R/L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18L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C9(5629’),C7(6948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’),36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R : C11(5675’),C13(6961’)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18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B4(5167’), B3(6427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36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L : B5(5206’), B6(6443’)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Position Report to GND first CTC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TWY T9 less 29.2m ,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APU Procedure but APU available cabin 26</a:t>
                      </a:r>
                      <a:r>
                        <a:rPr lang="ko-KR" altLang="en-US" sz="800" dirty="0">
                          <a:solidFill>
                            <a:srgbClr val="0070C0"/>
                          </a:solidFill>
                        </a:rPr>
                        <a:t>도 </a:t>
                      </a:r>
                      <a:r>
                        <a:rPr lang="ko-KR" altLang="en-US" sz="800" dirty="0" err="1">
                          <a:solidFill>
                            <a:srgbClr val="0070C0"/>
                          </a:solidFill>
                        </a:rPr>
                        <a:t>이하시</a:t>
                      </a:r>
                      <a:endParaRPr 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764217243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Changsha Reporting Office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009EB74-6D91-1AA6-A9DA-65019232BABA}"/>
              </a:ext>
            </a:extLst>
          </p:cNvPr>
          <p:cNvSpPr/>
          <p:nvPr/>
        </p:nvSpPr>
        <p:spPr>
          <a:xfrm>
            <a:off x="82950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40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73284448"/>
              </p:ext>
            </p:extLst>
          </p:nvPr>
        </p:nvGraphicFramePr>
        <p:xfrm>
          <a:off x="98101" y="184953"/>
          <a:ext cx="2132650" cy="385166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6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325">
                  <a:extLst>
                    <a:ext uri="{9D8B030D-6E8A-4147-A177-3AD203B41FA5}">
                      <a16:colId xmlns:a16="http://schemas.microsoft.com/office/drawing/2014/main" val="2055015791"/>
                    </a:ext>
                  </a:extLst>
                </a:gridCol>
              </a:tblGrid>
              <a:tr h="453137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CXR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SGN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PNH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MNL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RMQ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9742540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r>
                        <a:rPr lang="en-US" altLang="ko-Kore-KR" sz="2000" b="0" u="none" strike="noStrike" cap="none" dirty="0">
                          <a:solidFill>
                            <a:srgbClr val="7030A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endParaRPr lang="en-US" altLang="ko-Kore-KR" sz="2000" b="0" u="none" strike="noStrike" cap="none" dirty="0">
                        <a:solidFill>
                          <a:srgbClr val="7030A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1315063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TPE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06459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FFFF0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GUM</a:t>
                      </a:r>
                      <a:endParaRPr lang="en-US" altLang="ko-Kore-KR" sz="2000" b="1" i="0" u="none" strike="noStrike" cap="none" dirty="0">
                        <a:solidFill>
                          <a:srgbClr val="FFFF0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1" i="0" u="none" strike="noStrike" cap="none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BKK</a:t>
                      </a:r>
                      <a:endParaRPr lang="en-US" altLang="ko-Kore-KR" sz="2000" b="1" i="0" u="none" strike="noStrike" cap="none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87894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075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04834433"/>
              </p:ext>
            </p:extLst>
          </p:nvPr>
        </p:nvGraphicFramePr>
        <p:xfrm>
          <a:off x="-4047" y="692910"/>
          <a:ext cx="2342652" cy="16189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7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721">
                  <a:extLst>
                    <a:ext uri="{9D8B030D-6E8A-4147-A177-3AD203B41FA5}">
                      <a16:colId xmlns:a16="http://schemas.microsoft.com/office/drawing/2014/main" val="1994765097"/>
                    </a:ext>
                  </a:extLst>
                </a:gridCol>
                <a:gridCol w="372124">
                  <a:extLst>
                    <a:ext uri="{9D8B030D-6E8A-4147-A177-3AD203B41FA5}">
                      <a16:colId xmlns:a16="http://schemas.microsoft.com/office/drawing/2014/main" val="3574586511"/>
                    </a:ext>
                  </a:extLst>
                </a:gridCol>
                <a:gridCol w="200613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71153">
                  <a:extLst>
                    <a:ext uri="{9D8B030D-6E8A-4147-A177-3AD203B41FA5}">
                      <a16:colId xmlns:a16="http://schemas.microsoft.com/office/drawing/2014/main" val="3691084646"/>
                    </a:ext>
                  </a:extLst>
                </a:gridCol>
                <a:gridCol w="29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683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336965">
                  <a:extLst>
                    <a:ext uri="{9D8B030D-6E8A-4147-A177-3AD203B41FA5}">
                      <a16:colId xmlns:a16="http://schemas.microsoft.com/office/drawing/2014/main" val="3290678495"/>
                    </a:ext>
                  </a:extLst>
                </a:gridCol>
                <a:gridCol w="23577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r>
                        <a:rPr lang="en-US" sz="800" b="0" u="none" strike="noStrike" cap="none" dirty="0"/>
                        <a:t>/L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OPO xx W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181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r>
                        <a:rPr lang="en-US" sz="800" b="0" u="none" strike="noStrike" cap="none" dirty="0"/>
                        <a:t>/R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OPO xx 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ATC(900m)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001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18R 110.3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36L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36R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36L/R : LYH217/8.5, R190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(LYH 113.55 for EO)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18R(219’)          10499’          36L(198’)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18L(212’)          12467’          36R(188’)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CTC DEP 119.65 without TWR Instruction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84727226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ZGHA(CSX)220ft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Changsha Reporting Office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-20m,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66500" y="2271735"/>
            <a:ext cx="1587294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119.65- CSX 132.55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WUH 134.35 – 120.975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125.775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132.4 - 125.325 - 120.55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AC9E1A-44C6-BA36-C536-ED6640435CB5}"/>
              </a:ext>
            </a:extLst>
          </p:cNvPr>
          <p:cNvSpPr/>
          <p:nvPr/>
        </p:nvSpPr>
        <p:spPr>
          <a:xfrm>
            <a:off x="890872" y="344920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E487A-EE0C-7027-8052-DEFA65E0A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" y="2313175"/>
            <a:ext cx="699076" cy="6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521844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124.52(125.72)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TPE 125.5 – 126.7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129.1 - HKG RDR 121.3 – 126.5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122.0 – Final 119.1 – 119.35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582216170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589077160"/>
              </p:ext>
            </p:extLst>
          </p:nvPr>
        </p:nvGraphicFramePr>
        <p:xfrm>
          <a:off x="4472" y="3700083"/>
          <a:ext cx="2351640" cy="1904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86">
                  <a:extLst>
                    <a:ext uri="{9D8B030D-6E8A-4147-A177-3AD203B41FA5}">
                      <a16:colId xmlns:a16="http://schemas.microsoft.com/office/drawing/2014/main" val="2302053776"/>
                    </a:ext>
                  </a:extLst>
                </a:gridCol>
                <a:gridCol w="74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96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HKG :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Terminal Tx RTE + STAR Chart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(TL110)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ENPET FL260,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RWY25R After TOPUN - </a:t>
                      </a:r>
                      <a:r>
                        <a:rPr lang="en-US" sz="800" b="1" dirty="0">
                          <a:solidFill>
                            <a:srgbClr val="FFC000"/>
                          </a:solidFill>
                        </a:rPr>
                        <a:t>APP Mode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07L</a:t>
                      </a:r>
                      <a:r>
                        <a:rPr lang="en-US" sz="800" b="0" dirty="0"/>
                        <a:t>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ABBEY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SIERA </a:t>
                      </a:r>
                      <a:r>
                        <a:rPr lang="en-US" sz="800" b="1" dirty="0" err="1"/>
                        <a:t>xxA</a:t>
                      </a:r>
                      <a:r>
                        <a:rPr lang="en-US" sz="800" b="1" dirty="0"/>
                        <a:t>/C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LIMES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07L</a:t>
                      </a:r>
                      <a:r>
                        <a:rPr lang="en-US" sz="800" b="0" dirty="0"/>
                        <a:t>(R)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ABBEY </a:t>
                      </a:r>
                      <a:r>
                        <a:rPr lang="en-US" altLang="ko-Kore-KR" sz="800" b="1" dirty="0" err="1"/>
                        <a:t>xxB</a:t>
                      </a:r>
                      <a:endParaRPr lang="en-US" altLang="ko-Kore-KR" sz="800"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SIERA </a:t>
                      </a:r>
                      <a:r>
                        <a:rPr lang="en-US" altLang="ko-Kore-KR" sz="800" b="1" dirty="0" err="1"/>
                        <a:t>xxB</a:t>
                      </a:r>
                      <a:r>
                        <a:rPr lang="en-US" altLang="ko-Kore-KR" sz="800" b="1" dirty="0"/>
                        <a:t>/D</a:t>
                      </a:r>
                    </a:p>
                  </a:txBody>
                  <a:tcPr marL="36000" marR="3600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TD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RNAV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tx</a:t>
                      </a:r>
                      <a:r>
                        <a:rPr lang="en-US" sz="800" b="1" dirty="0"/>
                        <a:t> ILS 25R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25L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07L(23’)         11896’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      25R 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07R(27’) 11942’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12467’     25L(27’)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22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07L : C7(5882’), C8(7194’),   25R : C6(5882’), C5(7211’)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07R : J7(6916’), J8(7998’),     25L : J5(6916’), J4(8192’)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5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Tx RTE - STAR - APP Chart Many SPD Restrictions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xxR</a:t>
                      </a:r>
                      <a:r>
                        <a:rPr lang="en-US" sz="800" dirty="0"/>
                        <a:t> Dash Line for B737, APU BAN off Procedure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929003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Dispatch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131.6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74227" y="34132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0FC5CB-5405-69E2-6AEE-ED1D46C77F25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2790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E50AE8-CC83-E9FB-37A0-3FD0CCE9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1" y="2490164"/>
            <a:ext cx="756864" cy="628119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80361153"/>
              </p:ext>
            </p:extLst>
          </p:nvPr>
        </p:nvGraphicFramePr>
        <p:xfrm>
          <a:off x="7175" y="707276"/>
          <a:ext cx="2300931" cy="179870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982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HKG : SID + </a:t>
                      </a:r>
                      <a:r>
                        <a:rPr lang="en-US" sz="800" u="none" strike="noStrike" cap="none" dirty="0">
                          <a:solidFill>
                            <a:srgbClr val="FFC000"/>
                          </a:solidFill>
                        </a:rPr>
                        <a:t>Terminal Tx RTE Chart</a:t>
                      </a:r>
                      <a:r>
                        <a:rPr lang="en-US" sz="800" u="none" strike="noStrike" cap="none" dirty="0"/>
                        <a:t> TA 9000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NADP2 : 1000 SPD INTV (Vzf+10~20kts), 1500 CLB TH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u="none" strike="noStrike" cap="none" dirty="0">
                          <a:solidFill>
                            <a:schemeClr val="bg1"/>
                          </a:solidFill>
                        </a:rPr>
                        <a:t>(NADP 1/2 for 07L/R)</a:t>
                      </a:r>
                      <a:endParaRPr sz="7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(A)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(RASSE </a:t>
                      </a:r>
                      <a:r>
                        <a:rPr lang="en-US" sz="800" b="0" u="none" strike="noStrike" cap="none" dirty="0" err="1">
                          <a:solidFill>
                            <a:srgbClr val="0070C0"/>
                          </a:solidFill>
                        </a:rPr>
                        <a:t>xxZ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/X)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2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25R</a:t>
                      </a:r>
                      <a:r>
                        <a:rPr lang="en-US" sz="800" b="0" u="none" strike="noStrike" cap="none" dirty="0"/>
                        <a:t>(L)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OCEAN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/F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254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254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0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SMT 114.8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108.75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72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07R/L(27’/23’) 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25L/R(27’/23’)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 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07L(R) : LKC R105(SMT /3), LKC105/9.5 R185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25R(L) : ITFR(ITFL)254/10, R156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22849"/>
                  </a:ext>
                </a:extLst>
              </a:tr>
              <a:tr h="165372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SID – Tx RTE Chart Many SPD Restriction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836173499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VHHH(HKG) 28ft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HAS FLT </a:t>
                      </a:r>
                      <a:r>
                        <a:rPr lang="en-US" sz="900" dirty="0" err="1"/>
                        <a:t>Disp</a:t>
                      </a:r>
                      <a:r>
                        <a:rPr lang="en-US" sz="900" dirty="0"/>
                        <a:t> 131.6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차이시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794992" y="2499092"/>
            <a:ext cx="1498808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DEP 123.8 – RDR 118.925 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126.7 – 123.6 – 125.5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- 120.72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30997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BD0A1F-222D-F256-6A70-D874149F410B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51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87055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TSN APP 119.27 – </a:t>
            </a:r>
            <a:r>
              <a:rPr kumimoji="1" lang="en-US" altLang="ko-Kore-KR" sz="700" b="1" u="sng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118.425(130.0)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1065032155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74449695"/>
              </p:ext>
            </p:extLst>
          </p:nvPr>
        </p:nvGraphicFramePr>
        <p:xfrm>
          <a:off x="4472" y="3705689"/>
          <a:ext cx="2333879" cy="1897901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82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TSN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(Missed App 1970’ Initially)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</a:t>
                      </a:r>
                      <a:r>
                        <a:rPr lang="en-US" sz="800" b="0" dirty="0"/>
                        <a:t>/16R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xYA</a:t>
                      </a:r>
                      <a:r>
                        <a:rPr lang="en-US" sz="800" b="1" dirty="0"/>
                        <a:t>/ZA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TJ960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TJ919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16L</a:t>
                      </a:r>
                      <a:r>
                        <a:rPr lang="en-US" sz="800" b="0" dirty="0"/>
                        <a:t>/16R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/34L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TJ840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TJ820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34R</a:t>
                      </a:r>
                      <a:r>
                        <a:rPr lang="en-US" altLang="ko-Kore-KR" sz="800" b="0" dirty="0"/>
                        <a:t>/34L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16L(4’)          10499’         34R(5’)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DIS TH</a:t>
                      </a: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 16R(5’)    10499’/11811’    34L(6’)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:W3(6269’),W2(9809’), 34R :W7(6443’),W8(7591’)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16R :B4(5177’),B3(7191’), 34L :B5(5183’),B6(7201’)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D, TAXI SPD Max 27kts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4008224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Tianjin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094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61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58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01311078"/>
              </p:ext>
            </p:extLst>
          </p:nvPr>
        </p:nvGraphicFramePr>
        <p:xfrm>
          <a:off x="-3431" y="676135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TSN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Caution 600</a:t>
                      </a:r>
                      <a:r>
                        <a:rPr lang="en-US" altLang="ko-KR" sz="800" u="none" strike="noStrike" cap="none" dirty="0">
                          <a:solidFill>
                            <a:schemeClr val="accent4"/>
                          </a:solidFill>
                        </a:rPr>
                        <a:t>m Level Off – SPD Inc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/16L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/34R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endParaRPr lang="en-US" altLang="ko-Kore-KR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altLang="ko-Kore-KR" sz="800" b="0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600m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TAJ 112.1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109.7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34R 111.5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34L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16R(5’)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34L(6’)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34R(5’)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16R : Do not pass A11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Confirm Parking Brake Release before Push back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515392825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ZBTJ(TSN) 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Tianjin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971" y="2439767"/>
            <a:ext cx="1226618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0720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38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51703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 – DLC 132.95-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133.05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128.55 - 128.15 – PEK 127.35 – TAO 128.35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119.35 – 120.72 - APP 126.35</a:t>
            </a:r>
            <a:endParaRPr kumimoji="1" lang="en-US" altLang="ko-Kore-KR" sz="700" b="1" u="sng" dirty="0">
              <a:solidFill>
                <a:srgbClr val="FF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EO34L/R,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754498374"/>
              </p:ext>
            </p:extLst>
          </p:nvPr>
        </p:nvGraphicFramePr>
        <p:xfrm>
          <a:off x="0" y="3759696"/>
          <a:ext cx="2333879" cy="179592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6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CGO</a:t>
                      </a:r>
                      <a:r>
                        <a:rPr lang="en-US" sz="800" dirty="0"/>
                        <a:t> : STAR   </a:t>
                      </a:r>
                      <a:r>
                        <a:rPr lang="en-US" sz="800" dirty="0" err="1">
                          <a:solidFill>
                            <a:srgbClr val="7030A0"/>
                          </a:solidFill>
                        </a:rPr>
                        <a:t>xxL</a:t>
                      </a:r>
                      <a:r>
                        <a:rPr lang="en-US" sz="800" dirty="0">
                          <a:solidFill>
                            <a:srgbClr val="7030A0"/>
                          </a:solidFill>
                        </a:rPr>
                        <a:t>/R L/D RWY Freq CHG ATIS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(Caution 12R/30L LOC false Capture, Fluctuation)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</a:t>
                      </a:r>
                      <a:r>
                        <a:rPr lang="en-US" altLang="ko-KR" sz="800" b="1" dirty="0"/>
                        <a:t>2L</a:t>
                      </a:r>
                      <a:r>
                        <a:rPr lang="en-US" sz="800" b="0" dirty="0"/>
                        <a:t>/12R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NOP </a:t>
                      </a:r>
                      <a:r>
                        <a:rPr lang="en-US" sz="800" b="1" dirty="0" err="1"/>
                        <a:t>xxU</a:t>
                      </a:r>
                      <a:r>
                        <a:rPr lang="en-US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DZY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12L</a:t>
                      </a:r>
                      <a:r>
                        <a:rPr lang="en-US" sz="800" b="0" dirty="0"/>
                        <a:t>/12R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30R</a:t>
                      </a:r>
                      <a:r>
                        <a:rPr lang="en-US" sz="800" b="0" dirty="0"/>
                        <a:t>/30L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NOP </a:t>
                      </a:r>
                      <a:r>
                        <a:rPr lang="en-US" altLang="ko-Kore-KR" sz="800" b="1" dirty="0" err="1"/>
                        <a:t>xxV</a:t>
                      </a:r>
                      <a:r>
                        <a:rPr lang="en-US" altLang="ko-Kore-KR" sz="800" b="1" dirty="0"/>
                        <a:t> RNAV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CC527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30R</a:t>
                      </a:r>
                      <a:r>
                        <a:rPr lang="en-US" altLang="ko-Kore-KR" sz="800" b="0" dirty="0"/>
                        <a:t>/30L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9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12L(496’)          11811’         30R(484’)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91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12R(494’).         11155’          30L(484’)     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79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ILS Ident /8 (180kts) /6 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APP SPD in JEPP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27654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12L : D7(5853’),D8(6955’), 30R :D6(5833’),D5(6935’)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12R :H7(5702’),H8(6883’), 30L :H5(5672’),H4(6932’)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51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car, APU Off But 26</a:t>
                      </a:r>
                      <a:r>
                        <a:rPr lang="ko-KR" altLang="en-US" sz="800" dirty="0"/>
                        <a:t>도 이하 사용가능</a:t>
                      </a:r>
                      <a:endParaRPr lang="en-US" altLang="ko-KR"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611328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Zhengzhou AOC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7574" y="34946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C8AB46B-539E-FFA8-5737-4E90D549BD61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993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910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249730368"/>
              </p:ext>
            </p:extLst>
          </p:nvPr>
        </p:nvGraphicFramePr>
        <p:xfrm>
          <a:off x="-3431" y="581398"/>
          <a:ext cx="2335724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09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64">
                  <a:extLst>
                    <a:ext uri="{9D8B030D-6E8A-4147-A177-3AD203B41FA5}">
                      <a16:colId xmlns:a16="http://schemas.microsoft.com/office/drawing/2014/main" val="488815992"/>
                    </a:ext>
                  </a:extLst>
                </a:gridCol>
                <a:gridCol w="167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293">
                  <a:extLst>
                    <a:ext uri="{9D8B030D-6E8A-4147-A177-3AD203B41FA5}">
                      <a16:colId xmlns:a16="http://schemas.microsoft.com/office/drawing/2014/main" val="1210640370"/>
                    </a:ext>
                  </a:extLst>
                </a:gridCol>
                <a:gridCol w="155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CGO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Lower ALT – Consider Add Fuel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12R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/12L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161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116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116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/30R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OKT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 RNAV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en-US" altLang="ko-Kore-KR"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altLang="ko-Kore-KR" sz="800" b="1" u="none" strike="noStrike" cap="none">
                          <a:solidFill>
                            <a:srgbClr val="C00000"/>
                          </a:solidFill>
                        </a:rPr>
                        <a:t>341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296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296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CGO 114.5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30R 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12R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30L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12R(494’)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12L(496’)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lang="en-US"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30L(484’)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30R(484’)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30L : CGO 296/4, R180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30R : CGO 296/4, R070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2982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Req Pushback to Apron 121.7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2076322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ZHCC(CGO) </a:t>
                      </a:r>
                      <a:r>
                        <a:rPr lang="en-US" altLang="ko-Kore-KR" sz="1200" dirty="0">
                          <a:solidFill>
                            <a:srgbClr val="FF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496ft</a:t>
                      </a:r>
                      <a:endParaRPr lang="en-US" altLang="ko-Kore-KR"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Zhengzhou AOC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(Read Back!)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86954" y="2445968"/>
            <a:ext cx="1741909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126.35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(AUTO or NOT)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CGO 124.2 – 119.35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128.35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PEK 127.35 – 128.15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132.95 - ICN 128.7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004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0F145D3-6C4D-B2CD-0787-EABF57347616}"/>
              </a:ext>
            </a:extLst>
          </p:cNvPr>
          <p:cNvSpPr/>
          <p:nvPr/>
        </p:nvSpPr>
        <p:spPr>
          <a:xfrm>
            <a:off x="878084" y="23175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98C5E6F4-394E-6412-4449-3BC7BF7D0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49" t="31341" r="20715" b="11205"/>
          <a:stretch/>
        </p:blipFill>
        <p:spPr>
          <a:xfrm>
            <a:off x="0" y="2445969"/>
            <a:ext cx="647775" cy="9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0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43263</TotalTime>
  <Words>28207</Words>
  <Application>Microsoft Macintosh PowerPoint</Application>
  <PresentationFormat>사용자 지정</PresentationFormat>
  <Paragraphs>7686</Paragraphs>
  <Slides>138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Calibri</vt:lpstr>
      <vt:lpstr>Cambria Math</vt:lpstr>
      <vt:lpstr>Helvetica Neue</vt:lpstr>
      <vt:lpstr>Wingdings</vt:lpstr>
      <vt:lpstr>Britannic Bold</vt:lpstr>
      <vt:lpstr>Lato</vt:lpstr>
      <vt:lpstr>Gulim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303</cp:revision>
  <dcterms:created xsi:type="dcterms:W3CDTF">2022-05-17T08:00:10Z</dcterms:created>
  <dcterms:modified xsi:type="dcterms:W3CDTF">2024-05-10T00:33:24Z</dcterms:modified>
</cp:coreProperties>
</file>